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84" r:id="rId2"/>
    <p:sldId id="274" r:id="rId3"/>
    <p:sldId id="279" r:id="rId4"/>
    <p:sldId id="280" r:id="rId5"/>
    <p:sldId id="281" r:id="rId6"/>
    <p:sldId id="285" r:id="rId7"/>
    <p:sldId id="286" r:id="rId8"/>
    <p:sldId id="278" r:id="rId9"/>
    <p:sldId id="277" r:id="rId10"/>
    <p:sldId id="276" r:id="rId11"/>
    <p:sldId id="275" r:id="rId12"/>
    <p:sldId id="258" r:id="rId13"/>
    <p:sldId id="259" r:id="rId14"/>
    <p:sldId id="261" r:id="rId15"/>
    <p:sldId id="270" r:id="rId16"/>
    <p:sldId id="266" r:id="rId17"/>
    <p:sldId id="265" r:id="rId18"/>
    <p:sldId id="260" r:id="rId19"/>
    <p:sldId id="263" r:id="rId20"/>
    <p:sldId id="262" r:id="rId21"/>
    <p:sldId id="267" r:id="rId22"/>
    <p:sldId id="268" r:id="rId23"/>
    <p:sldId id="264" r:id="rId24"/>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99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61" autoAdjust="0"/>
    <p:restoredTop sz="94660"/>
  </p:normalViewPr>
  <p:slideViewPr>
    <p:cSldViewPr snapToGrid="0">
      <p:cViewPr varScale="1">
        <p:scale>
          <a:sx n="115" d="100"/>
          <a:sy n="115" d="100"/>
        </p:scale>
        <p:origin x="14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AEA12-A194-42C6-BF4C-736C7727C83C}" type="datetimeFigureOut">
              <a:rPr lang="zh-TW" altLang="en-US" smtClean="0"/>
              <a:t>2024/3/18</a:t>
            </a:fld>
            <a:endParaRPr lang="zh-TW"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36DA99-2F49-489C-B7DC-1760A52E5EEA}" type="slidenum">
              <a:rPr lang="zh-TW" altLang="en-US" smtClean="0"/>
              <a:t>‹#›</a:t>
            </a:fld>
            <a:endParaRPr lang="zh-TW" altLang="en-US"/>
          </a:p>
        </p:txBody>
      </p:sp>
    </p:spTree>
    <p:extLst>
      <p:ext uri="{BB962C8B-B14F-4D97-AF65-F5344CB8AC3E}">
        <p14:creationId xmlns:p14="http://schemas.microsoft.com/office/powerpoint/2010/main" val="2359575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6659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7733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20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1218013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48131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2161823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40583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4225151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60143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3246180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1660574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1434974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1186389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1335768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F94BF0-E156-4FA5-B898-3C4EE5033BB3}" type="datetimeFigureOut">
              <a:rPr lang="zh-TW" altLang="en-US" smtClean="0"/>
              <a:t>2024/3/18</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47CA3-4A99-485E-893B-C5C823F72617}" type="slidenum">
              <a:rPr lang="zh-TW" altLang="en-US" smtClean="0"/>
              <a:t>‹#›</a:t>
            </a:fld>
            <a:endParaRPr lang="zh-TW" altLang="en-US"/>
          </a:p>
        </p:txBody>
      </p:sp>
    </p:spTree>
    <p:extLst>
      <p:ext uri="{BB962C8B-B14F-4D97-AF65-F5344CB8AC3E}">
        <p14:creationId xmlns:p14="http://schemas.microsoft.com/office/powerpoint/2010/main" val="3705675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7.jpe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D983CDB4-8EA6-4D83-BCE6-C2C36E5EE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5188" y="3232546"/>
            <a:ext cx="1937216" cy="2786018"/>
          </a:xfrm>
          <a:prstGeom prst="rect">
            <a:avLst/>
          </a:prstGeom>
        </p:spPr>
      </p:pic>
      <p:sp>
        <p:nvSpPr>
          <p:cNvPr id="5" name="文字方塊 4">
            <a:extLst>
              <a:ext uri="{FF2B5EF4-FFF2-40B4-BE49-F238E27FC236}">
                <a16:creationId xmlns:a16="http://schemas.microsoft.com/office/drawing/2014/main" id="{3B8F1680-1735-4C12-A456-4D4C27F6F2E5}"/>
              </a:ext>
            </a:extLst>
          </p:cNvPr>
          <p:cNvSpPr txBox="1"/>
          <p:nvPr/>
        </p:nvSpPr>
        <p:spPr>
          <a:xfrm>
            <a:off x="2621420" y="3114057"/>
            <a:ext cx="5875376" cy="1685077"/>
          </a:xfrm>
          <a:prstGeom prst="rect">
            <a:avLst/>
          </a:prstGeom>
          <a:noFill/>
        </p:spPr>
        <p:txBody>
          <a:bodyPr wrap="square" rtlCol="0">
            <a:spAutoFit/>
          </a:bodyPr>
          <a:lstStyle/>
          <a:p>
            <a:pPr>
              <a:lnSpc>
                <a:spcPct val="150000"/>
              </a:lnSpc>
            </a:pPr>
            <a:r>
              <a:rPr lang="zh-TW" altLang="en-US" sz="2700" b="1" dirty="0">
                <a:solidFill>
                  <a:srgbClr val="7030A0"/>
                </a:solidFill>
                <a:latin typeface="微軟正黑體" panose="020B0604030504040204" pitchFamily="34" charset="-120"/>
                <a:ea typeface="微軟正黑體" panose="020B0604030504040204" pitchFamily="34" charset="-120"/>
              </a:rPr>
              <a:t>佛光大學</a:t>
            </a:r>
            <a:r>
              <a:rPr lang="zh-TW" altLang="en-US" sz="2700" b="1" dirty="0">
                <a:solidFill>
                  <a:srgbClr val="92D050"/>
                </a:solidFill>
                <a:latin typeface="微軟正黑體" panose="020B0604030504040204" pitchFamily="34" charset="-120"/>
                <a:ea typeface="微軟正黑體" panose="020B0604030504040204" pitchFamily="34" charset="-120"/>
              </a:rPr>
              <a:t>建築</a:t>
            </a:r>
            <a:r>
              <a:rPr lang="zh-TW" altLang="en-US" sz="2700" b="1" dirty="0">
                <a:solidFill>
                  <a:srgbClr val="00B0F0"/>
                </a:solidFill>
                <a:latin typeface="微軟正黑體" panose="020B0604030504040204" pitchFamily="34" charset="-120"/>
                <a:ea typeface="微軟正黑體" panose="020B0604030504040204" pitchFamily="34" charset="-120"/>
              </a:rPr>
              <a:t>環境</a:t>
            </a:r>
            <a:r>
              <a:rPr lang="zh-TW" altLang="en-US" sz="2700" b="1" dirty="0">
                <a:solidFill>
                  <a:schemeClr val="accent2"/>
                </a:solidFill>
                <a:latin typeface="微軟正黑體" panose="020B0604030504040204" pitchFamily="34" charset="-120"/>
                <a:ea typeface="微軟正黑體" panose="020B0604030504040204" pitchFamily="34" charset="-120"/>
              </a:rPr>
              <a:t>設計</a:t>
            </a:r>
            <a:r>
              <a:rPr lang="zh-TW" altLang="en-US" sz="2700" b="1" dirty="0">
                <a:latin typeface="微軟正黑體" panose="020B0604030504040204" pitchFamily="34" charset="-120"/>
                <a:ea typeface="微軟正黑體" panose="020B0604030504040204" pitchFamily="34" charset="-120"/>
              </a:rPr>
              <a:t>學士學位學程</a:t>
            </a:r>
            <a:endParaRPr lang="en-US" altLang="zh-TW" sz="2700" b="1" dirty="0">
              <a:latin typeface="微軟正黑體" panose="020B0604030504040204" pitchFamily="34" charset="-120"/>
              <a:ea typeface="微軟正黑體" panose="020B0604030504040204" pitchFamily="34" charset="-120"/>
            </a:endParaRPr>
          </a:p>
          <a:p>
            <a:r>
              <a:rPr lang="en-US" altLang="zh-TW" sz="2100" b="1" dirty="0">
                <a:solidFill>
                  <a:srgbClr val="92D050"/>
                </a:solidFill>
                <a:latin typeface="微軟正黑體" panose="020B0604030504040204" pitchFamily="34" charset="-120"/>
                <a:ea typeface="微軟正黑體" panose="020B0604030504040204" pitchFamily="34" charset="-120"/>
              </a:rPr>
              <a:t>Architecture</a:t>
            </a:r>
          </a:p>
          <a:p>
            <a:r>
              <a:rPr lang="en-US" altLang="zh-TW" sz="2100" b="1" dirty="0">
                <a:solidFill>
                  <a:srgbClr val="00B0F0"/>
                </a:solidFill>
                <a:latin typeface="微軟正黑體" panose="020B0604030504040204" pitchFamily="34" charset="-120"/>
                <a:ea typeface="微軟正黑體" panose="020B0604030504040204" pitchFamily="34" charset="-120"/>
              </a:rPr>
              <a:t>Environment</a:t>
            </a:r>
          </a:p>
          <a:p>
            <a:r>
              <a:rPr lang="en-US" altLang="zh-TW" sz="2100" b="1" dirty="0">
                <a:solidFill>
                  <a:schemeClr val="accent2"/>
                </a:solidFill>
                <a:latin typeface="微軟正黑體" panose="020B0604030504040204" pitchFamily="34" charset="-120"/>
                <a:ea typeface="微軟正黑體" panose="020B0604030504040204" pitchFamily="34" charset="-120"/>
              </a:rPr>
              <a:t>Design</a:t>
            </a:r>
            <a:endParaRPr lang="zh-TW" altLang="en-US" sz="2100" b="1" dirty="0">
              <a:solidFill>
                <a:schemeClr val="accent2"/>
              </a:solidFill>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id="{F55B3217-D4BC-4B1D-9E9B-25BD4B4106C7}"/>
              </a:ext>
            </a:extLst>
          </p:cNvPr>
          <p:cNvSpPr>
            <a:spLocks/>
          </p:cNvSpPr>
          <p:nvPr/>
        </p:nvSpPr>
        <p:spPr>
          <a:xfrm flipH="1">
            <a:off x="2621420" y="2453994"/>
            <a:ext cx="4447370" cy="969496"/>
          </a:xfrm>
          <a:prstGeom prst="rect">
            <a:avLst/>
          </a:prstGeom>
        </p:spPr>
        <p:txBody>
          <a:bodyPr vert="horz" wrap="square">
            <a:spAutoFit/>
          </a:bodyPr>
          <a:lstStyle/>
          <a:p>
            <a:r>
              <a:rPr lang="zh-TW" altLang="en-US" sz="2700" b="1" dirty="0">
                <a:solidFill>
                  <a:schemeClr val="tx2">
                    <a:lumMod val="75000"/>
                  </a:schemeClr>
                </a:solidFill>
                <a:latin typeface="微軟正黑體" panose="020B0604030504040204" pitchFamily="34" charset="-120"/>
                <a:ea typeface="微軟正黑體" panose="020B0604030504040204" pitchFamily="34" charset="-120"/>
              </a:rPr>
              <a:t>從</a:t>
            </a:r>
            <a:r>
              <a:rPr lang="zh-TW" altLang="en-US" sz="3000" b="1" dirty="0">
                <a:solidFill>
                  <a:srgbClr val="C00000"/>
                </a:solidFill>
                <a:latin typeface="微軟正黑體" panose="020B0604030504040204" pitchFamily="34" charset="-120"/>
                <a:ea typeface="微軟正黑體" panose="020B0604030504040204" pitchFamily="34" charset="-120"/>
              </a:rPr>
              <a:t>【文化】</a:t>
            </a:r>
            <a:r>
              <a:rPr lang="zh-TW" altLang="en-US" sz="2700" b="1" dirty="0">
                <a:solidFill>
                  <a:schemeClr val="tx2">
                    <a:lumMod val="75000"/>
                  </a:schemeClr>
                </a:solidFill>
                <a:latin typeface="微軟正黑體" panose="020B0604030504040204" pitchFamily="34" charset="-120"/>
                <a:ea typeface="微軟正黑體" panose="020B0604030504040204" pitchFamily="34" charset="-120"/>
              </a:rPr>
              <a:t>開始的設計學習</a:t>
            </a:r>
          </a:p>
        </p:txBody>
      </p:sp>
    </p:spTree>
    <p:extLst>
      <p:ext uri="{BB962C8B-B14F-4D97-AF65-F5344CB8AC3E}">
        <p14:creationId xmlns:p14="http://schemas.microsoft.com/office/powerpoint/2010/main" val="1832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540000" y="404004"/>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系所簡介</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540000" y="1753069"/>
            <a:ext cx="8244000" cy="4119974"/>
          </a:xfrm>
          <a:prstGeom prst="rect">
            <a:avLst/>
          </a:prstGeom>
          <a:noFill/>
        </p:spPr>
        <p:txBody>
          <a:bodyPr wrap="square" rtlCol="0">
            <a:spAutoFit/>
          </a:bodyPr>
          <a:lstStyle/>
          <a:p>
            <a:pPr algn="just" eaLnBrk="0" hangingPunct="0">
              <a:lnSpc>
                <a:spcPct val="110000"/>
              </a:lnSpc>
            </a:pPr>
            <a:r>
              <a:rPr lang="zh-TW" altLang="zh-TW" sz="3000" b="1" dirty="0">
                <a:latin typeface="微軟正黑體" panose="020B0604030504040204" pitchFamily="34" charset="-120"/>
                <a:ea typeface="微軟正黑體" panose="020B0604030504040204" pitchFamily="34" charset="-120"/>
              </a:rPr>
              <a:t>建築是人類應對自然環境所創造出來的人造環境，對於建築的想像，從早期單純提供遮風蔽雨的房子，逐漸建立實用、堅固、藝術的建築三原則，進而強調建築在當代所應具備的公共性、文化性與社會影響力。時至今日，建築師更著重在永續環境的建立，無論是建築材料、構築方式、環境營造乃至地方創生，重新思考建築與地域環境之間的和諧共構關係。</a:t>
            </a:r>
            <a:endParaRPr lang="zh-TW" altLang="en-US" sz="3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0191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315819" y="404004"/>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系所簡介</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398683" y="2010763"/>
            <a:ext cx="8244000" cy="2596480"/>
          </a:xfrm>
          <a:prstGeom prst="rect">
            <a:avLst/>
          </a:prstGeom>
          <a:noFill/>
        </p:spPr>
        <p:txBody>
          <a:bodyPr wrap="square" rtlCol="0">
            <a:spAutoFit/>
          </a:bodyPr>
          <a:lstStyle/>
          <a:p>
            <a:pPr algn="just" eaLnBrk="0" hangingPunct="0">
              <a:lnSpc>
                <a:spcPct val="110000"/>
              </a:lnSpc>
            </a:pPr>
            <a:r>
              <a:rPr lang="zh-TW" altLang="zh-TW" sz="3000" b="1" dirty="0">
                <a:latin typeface="微軟正黑體" panose="020B0604030504040204" pitchFamily="34" charset="-120"/>
                <a:ea typeface="微軟正黑體" panose="020B0604030504040204" pitchFamily="34" charset="-120"/>
              </a:rPr>
              <a:t>本學程為宜花東三縣唯一培養建築設計專業人才之科系，配合永續建築發展的國際趨勢，課程安排兼重建築設計專業與輕構築實作，以培養學生具備永續環境規劃、地方空間活化、老屋保存再生、室內空間設計之跨域整合設計能力。</a:t>
            </a:r>
            <a:endParaRPr lang="zh-TW" altLang="en-US" sz="3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34859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540000" y="404004"/>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系所簡介</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540000" y="1661629"/>
            <a:ext cx="8244000" cy="4627805"/>
          </a:xfrm>
          <a:prstGeom prst="rect">
            <a:avLst/>
          </a:prstGeom>
          <a:noFill/>
        </p:spPr>
        <p:txBody>
          <a:bodyPr wrap="square" rtlCol="0">
            <a:spAutoFit/>
          </a:bodyPr>
          <a:lstStyle/>
          <a:p>
            <a:pPr algn="just" eaLnBrk="0" hangingPunct="0">
              <a:lnSpc>
                <a:spcPct val="110000"/>
              </a:lnSpc>
            </a:pPr>
            <a:r>
              <a:rPr lang="zh-TW" altLang="zh-TW" sz="3000" b="1" dirty="0">
                <a:latin typeface="微軟正黑體" panose="020B0604030504040204" pitchFamily="34" charset="-120"/>
                <a:ea typeface="微軟正黑體" panose="020B0604030504040204" pitchFamily="34" charset="-120"/>
              </a:rPr>
              <a:t>本學程立基於宜蘭縣，本地有相當多的優秀建築環境設計專業者，也有處處可供實地場域學習的優質建築環境空間，以及堅持環境永續與文化資產觀念的地方政府，與積極參與地方環境空間營造的社區團體，皆是本學士學位學程學生可以運用與合作的有力資源。本學程也藉由優秀建築參訪、業師協同教學、場域實作練習、研究案實務學習、職場講座、暑期職場實習等，提升學生實務能力與職場就業力。</a:t>
            </a:r>
            <a:endParaRPr lang="zh-TW" altLang="en-US" sz="3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47594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473760" y="404004"/>
            <a:ext cx="6064700" cy="1107996"/>
          </a:xfrm>
          <a:prstGeom prst="rect">
            <a:avLst/>
          </a:prstGeom>
          <a:noFill/>
        </p:spPr>
        <p:txBody>
          <a:bodyPr wrap="square" rtlCol="0">
            <a:spAutoFit/>
          </a:bodyPr>
          <a:lstStyle/>
          <a:p>
            <a:r>
              <a:rPr lang="zh-TW" altLang="en-US" sz="6600" b="1" dirty="0">
                <a:solidFill>
                  <a:srgbClr val="C00000"/>
                </a:solidFill>
                <a:latin typeface="微軟正黑體" panose="020B0604030504040204" pitchFamily="34" charset="-120"/>
                <a:ea typeface="微軟正黑體" panose="020B0604030504040204" pitchFamily="34" charset="-120"/>
              </a:rPr>
              <a:t>課程簡介</a:t>
            </a:r>
          </a:p>
        </p:txBody>
      </p:sp>
      <p:sp>
        <p:nvSpPr>
          <p:cNvPr id="2" name="文字方塊 1"/>
          <p:cNvSpPr txBox="1"/>
          <p:nvPr/>
        </p:nvSpPr>
        <p:spPr>
          <a:xfrm>
            <a:off x="540000" y="1886072"/>
            <a:ext cx="8244000" cy="3993401"/>
          </a:xfrm>
          <a:prstGeom prst="rect">
            <a:avLst/>
          </a:prstGeom>
          <a:noFill/>
        </p:spPr>
        <p:txBody>
          <a:bodyPr wrap="square" rtlCol="0">
            <a:spAutoFit/>
          </a:bodyPr>
          <a:lstStyle/>
          <a:p>
            <a:pPr algn="just" eaLnBrk="0" hangingPunct="0">
              <a:lnSpc>
                <a:spcPct val="110000"/>
              </a:lnSpc>
              <a:spcAft>
                <a:spcPts val="1800"/>
              </a:spcAft>
            </a:pPr>
            <a:r>
              <a:rPr lang="zh-TW" altLang="zh-TW" sz="3000" b="1" dirty="0">
                <a:latin typeface="微軟正黑體" panose="020B0604030504040204" pitchFamily="34" charset="-120"/>
                <a:ea typeface="微軟正黑體" panose="020B0604030504040204" pitchFamily="34" charset="-120"/>
              </a:rPr>
              <a:t>本學士學位學程規劃兩個特色學程，除包含符合〈</a:t>
            </a:r>
            <a:r>
              <a:rPr lang="zh-TW" altLang="zh-TW" sz="3000" b="1" dirty="0">
                <a:solidFill>
                  <a:srgbClr val="FF0000"/>
                </a:solidFill>
                <a:latin typeface="微軟正黑體" panose="020B0604030504040204" pitchFamily="34" charset="-120"/>
                <a:ea typeface="微軟正黑體" panose="020B0604030504040204" pitchFamily="34" charset="-120"/>
              </a:rPr>
              <a:t>專門職業及技術人員高等考試建築師考試規則</a:t>
            </a:r>
            <a:r>
              <a:rPr lang="zh-TW" altLang="zh-TW" sz="3000" b="1" dirty="0">
                <a:latin typeface="微軟正黑體" panose="020B0604030504040204" pitchFamily="34" charset="-120"/>
                <a:ea typeface="微軟正黑體" panose="020B0604030504040204" pitchFamily="34" charset="-120"/>
              </a:rPr>
              <a:t>〉應考資格之學科與學分數外，更納入當代建築專業所著重之</a:t>
            </a:r>
            <a:r>
              <a:rPr lang="zh-TW" altLang="zh-TW" sz="3000" b="1" dirty="0">
                <a:solidFill>
                  <a:srgbClr val="0000FF"/>
                </a:solidFill>
                <a:latin typeface="微軟正黑體" panose="020B0604030504040204" pitchFamily="34" charset="-120"/>
                <a:ea typeface="微軟正黑體" panose="020B0604030504040204" pitchFamily="34" charset="-120"/>
              </a:rPr>
              <a:t>永續建築環境</a:t>
            </a:r>
            <a:r>
              <a:rPr lang="zh-TW" altLang="zh-TW" sz="3000" b="1" dirty="0">
                <a:latin typeface="微軟正黑體" panose="020B0604030504040204" pitchFamily="34" charset="-120"/>
                <a:ea typeface="微軟正黑體" panose="020B0604030504040204" pitchFamily="34" charset="-120"/>
              </a:rPr>
              <a:t>、</a:t>
            </a:r>
            <a:r>
              <a:rPr lang="zh-TW" altLang="zh-TW" sz="3000" b="1" dirty="0">
                <a:solidFill>
                  <a:srgbClr val="0000FF"/>
                </a:solidFill>
                <a:latin typeface="微軟正黑體" panose="020B0604030504040204" pitchFamily="34" charset="-120"/>
                <a:ea typeface="微軟正黑體" panose="020B0604030504040204" pitchFamily="34" charset="-120"/>
              </a:rPr>
              <a:t>地方空間活化</a:t>
            </a:r>
            <a:r>
              <a:rPr lang="zh-TW" altLang="zh-TW" sz="3000" b="1" dirty="0">
                <a:latin typeface="微軟正黑體" panose="020B0604030504040204" pitchFamily="34" charset="-120"/>
                <a:ea typeface="微軟正黑體" panose="020B0604030504040204" pitchFamily="34" charset="-120"/>
              </a:rPr>
              <a:t>、</a:t>
            </a:r>
            <a:r>
              <a:rPr lang="zh-TW" altLang="zh-TW" sz="3000" b="1" dirty="0">
                <a:solidFill>
                  <a:srgbClr val="0000FF"/>
                </a:solidFill>
                <a:latin typeface="微軟正黑體" panose="020B0604030504040204" pitchFamily="34" charset="-120"/>
                <a:ea typeface="微軟正黑體" panose="020B0604030504040204" pitchFamily="34" charset="-120"/>
              </a:rPr>
              <a:t>老屋保存</a:t>
            </a:r>
            <a:r>
              <a:rPr lang="zh-TW" altLang="zh-TW" sz="3000" b="1" dirty="0" smtClean="0">
                <a:solidFill>
                  <a:srgbClr val="0000FF"/>
                </a:solidFill>
                <a:latin typeface="微軟正黑體" panose="020B0604030504040204" pitchFamily="34" charset="-120"/>
                <a:ea typeface="微軟正黑體" panose="020B0604030504040204" pitchFamily="34" charset="-120"/>
              </a:rPr>
              <a:t>再生</a:t>
            </a:r>
            <a:r>
              <a:rPr lang="zh-TW" altLang="en-US" sz="3000" b="1" dirty="0" smtClean="0">
                <a:latin typeface="微軟正黑體" panose="020B0604030504040204" pitchFamily="34" charset="-120"/>
                <a:ea typeface="微軟正黑體" panose="020B0604030504040204" pitchFamily="34" charset="-120"/>
              </a:rPr>
              <a:t>、</a:t>
            </a:r>
            <a:r>
              <a:rPr lang="zh-TW" altLang="en-US" sz="3000" b="1" dirty="0" smtClean="0">
                <a:solidFill>
                  <a:srgbClr val="0000FF"/>
                </a:solidFill>
                <a:latin typeface="微軟正黑體" panose="020B0604030504040204" pitchFamily="34" charset="-120"/>
                <a:ea typeface="微軟正黑體" panose="020B0604030504040204" pitchFamily="34" charset="-120"/>
              </a:rPr>
              <a:t>室內空間設計</a:t>
            </a:r>
            <a:r>
              <a:rPr lang="zh-TW" altLang="zh-TW" sz="3000" b="1" dirty="0" smtClean="0">
                <a:latin typeface="微軟正黑體" panose="020B0604030504040204" pitchFamily="34" charset="-120"/>
                <a:ea typeface="微軟正黑體" panose="020B0604030504040204" pitchFamily="34" charset="-120"/>
              </a:rPr>
              <a:t>的</a:t>
            </a:r>
            <a:r>
              <a:rPr lang="zh-TW" altLang="zh-TW" sz="3000" b="1" dirty="0">
                <a:latin typeface="微軟正黑體" panose="020B0604030504040204" pitchFamily="34" charset="-120"/>
                <a:ea typeface="微軟正黑體" panose="020B0604030504040204" pitchFamily="34" charset="-120"/>
              </a:rPr>
              <a:t>專業系列課程</a:t>
            </a:r>
            <a:r>
              <a:rPr lang="zh-TW" altLang="zh-TW"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900"/>
              </a:spcAft>
              <a:buFont typeface="Wingdings" panose="05000000000000000000" pitchFamily="2" charset="2"/>
              <a:buChar char="Ø"/>
            </a:pPr>
            <a:r>
              <a:rPr lang="zh-TW" altLang="zh-TW" sz="3000" b="1" dirty="0" smtClean="0">
                <a:solidFill>
                  <a:srgbClr val="FF0000"/>
                </a:solidFill>
                <a:latin typeface="微軟正黑體" panose="020B0604030504040204" pitchFamily="34" charset="-120"/>
                <a:ea typeface="微軟正黑體" panose="020B0604030504040204" pitchFamily="34" charset="-120"/>
              </a:rPr>
              <a:t>建築環境設計領域核心學程</a:t>
            </a:r>
            <a:endParaRPr lang="en-US" altLang="zh-TW" sz="3000" b="1" dirty="0" smtClean="0">
              <a:solidFill>
                <a:srgbClr val="FF0000"/>
              </a:solidFill>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900"/>
              </a:spcAft>
              <a:buFont typeface="Wingdings" panose="05000000000000000000" pitchFamily="2" charset="2"/>
              <a:buChar char="Ø"/>
            </a:pPr>
            <a:r>
              <a:rPr lang="zh-TW" altLang="zh-TW" sz="3000" b="1" dirty="0" smtClean="0">
                <a:solidFill>
                  <a:srgbClr val="FF0000"/>
                </a:solidFill>
                <a:latin typeface="微軟正黑體" panose="020B0604030504040204" pitchFamily="34" charset="-120"/>
                <a:ea typeface="微軟正黑體" panose="020B0604030504040204" pitchFamily="34" charset="-120"/>
              </a:rPr>
              <a:t>地域環境構築與活化學程</a:t>
            </a:r>
            <a:endParaRPr lang="en-US" altLang="zh-TW" sz="3000" b="1" dirty="0" smtClean="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49522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3B8F1680-1735-4C12-A456-4D4C27F6F2E5}"/>
              </a:ext>
            </a:extLst>
          </p:cNvPr>
          <p:cNvSpPr txBox="1"/>
          <p:nvPr/>
        </p:nvSpPr>
        <p:spPr>
          <a:xfrm>
            <a:off x="5127870" y="847882"/>
            <a:ext cx="4016130" cy="230832"/>
          </a:xfrm>
          <a:prstGeom prst="rect">
            <a:avLst/>
          </a:prstGeom>
          <a:solidFill>
            <a:schemeClr val="bg1"/>
          </a:solidFill>
        </p:spPr>
        <p:txBody>
          <a:bodyPr wrap="square" rtlCol="0">
            <a:spAutoFit/>
          </a:bodyPr>
          <a:lstStyle/>
          <a:p>
            <a:pPr algn="ctr"/>
            <a:r>
              <a:rPr lang="zh-TW" altLang="en-US" sz="900" b="1" dirty="0">
                <a:solidFill>
                  <a:srgbClr val="7030A0"/>
                </a:solidFill>
                <a:latin typeface="微軟正黑體" panose="020B0604030504040204" pitchFamily="34" charset="-120"/>
                <a:ea typeface="微軟正黑體" panose="020B0604030504040204" pitchFamily="34" charset="-120"/>
              </a:rPr>
              <a:t>佛光大學</a:t>
            </a:r>
            <a:r>
              <a:rPr lang="zh-TW" altLang="en-US" sz="900" b="1" dirty="0">
                <a:solidFill>
                  <a:srgbClr val="92D050"/>
                </a:solidFill>
                <a:latin typeface="微軟正黑體" panose="020B0604030504040204" pitchFamily="34" charset="-120"/>
                <a:ea typeface="微軟正黑體" panose="020B0604030504040204" pitchFamily="34" charset="-120"/>
              </a:rPr>
              <a:t>建築</a:t>
            </a:r>
            <a:r>
              <a:rPr lang="zh-TW" altLang="en-US" sz="900" b="1" dirty="0">
                <a:solidFill>
                  <a:srgbClr val="00B0F0"/>
                </a:solidFill>
                <a:latin typeface="微軟正黑體" panose="020B0604030504040204" pitchFamily="34" charset="-120"/>
                <a:ea typeface="微軟正黑體" panose="020B0604030504040204" pitchFamily="34" charset="-120"/>
              </a:rPr>
              <a:t>環境</a:t>
            </a:r>
            <a:r>
              <a:rPr lang="zh-TW" altLang="en-US" sz="900" b="1" dirty="0">
                <a:solidFill>
                  <a:schemeClr val="accent2"/>
                </a:solidFill>
                <a:latin typeface="微軟正黑體" panose="020B0604030504040204" pitchFamily="34" charset="-120"/>
                <a:ea typeface="微軟正黑體" panose="020B0604030504040204" pitchFamily="34" charset="-120"/>
              </a:rPr>
              <a:t>設計</a:t>
            </a:r>
            <a:r>
              <a:rPr lang="zh-TW" altLang="en-US" sz="900" b="1" dirty="0">
                <a:latin typeface="微軟正黑體" panose="020B0604030504040204" pitchFamily="34" charset="-120"/>
                <a:ea typeface="微軟正黑體" panose="020B0604030504040204" pitchFamily="34" charset="-120"/>
              </a:rPr>
              <a:t>學士學位學程  </a:t>
            </a:r>
            <a:r>
              <a:rPr lang="en-US" altLang="zh-TW" sz="900" b="1" dirty="0">
                <a:solidFill>
                  <a:srgbClr val="92D050"/>
                </a:solidFill>
                <a:latin typeface="微軟正黑體" panose="020B0604030504040204" pitchFamily="34" charset="-120"/>
                <a:ea typeface="微軟正黑體" panose="020B0604030504040204" pitchFamily="34" charset="-120"/>
              </a:rPr>
              <a:t>Architecture</a:t>
            </a:r>
            <a:r>
              <a:rPr lang="zh-TW" altLang="en-US" sz="900" b="1" dirty="0">
                <a:solidFill>
                  <a:srgbClr val="92D050"/>
                </a:solidFill>
                <a:latin typeface="微軟正黑體" panose="020B0604030504040204" pitchFamily="34" charset="-120"/>
                <a:ea typeface="微軟正黑體" panose="020B0604030504040204" pitchFamily="34" charset="-120"/>
              </a:rPr>
              <a:t>  </a:t>
            </a:r>
            <a:r>
              <a:rPr lang="en-US" altLang="zh-TW" sz="900" b="1" dirty="0">
                <a:solidFill>
                  <a:srgbClr val="00B0F0"/>
                </a:solidFill>
                <a:latin typeface="微軟正黑體" panose="020B0604030504040204" pitchFamily="34" charset="-120"/>
                <a:ea typeface="微軟正黑體" panose="020B0604030504040204" pitchFamily="34" charset="-120"/>
              </a:rPr>
              <a:t>Environment</a:t>
            </a:r>
            <a:r>
              <a:rPr lang="zh-TW" altLang="en-US" sz="900" b="1" dirty="0">
                <a:solidFill>
                  <a:srgbClr val="00B0F0"/>
                </a:solidFill>
                <a:latin typeface="微軟正黑體" panose="020B0604030504040204" pitchFamily="34" charset="-120"/>
                <a:ea typeface="微軟正黑體" panose="020B0604030504040204" pitchFamily="34" charset="-120"/>
              </a:rPr>
              <a:t>  </a:t>
            </a:r>
            <a:r>
              <a:rPr lang="en-US" altLang="zh-TW" sz="900" b="1" dirty="0">
                <a:solidFill>
                  <a:schemeClr val="accent2"/>
                </a:solidFill>
                <a:latin typeface="微軟正黑體" panose="020B0604030504040204" pitchFamily="34" charset="-120"/>
                <a:ea typeface="微軟正黑體" panose="020B0604030504040204" pitchFamily="34" charset="-120"/>
              </a:rPr>
              <a:t>Design</a:t>
            </a:r>
            <a:endParaRPr lang="zh-TW" altLang="en-US" sz="900" b="1" dirty="0">
              <a:solidFill>
                <a:schemeClr val="accent2"/>
              </a:solidFill>
              <a:latin typeface="微軟正黑體" panose="020B0604030504040204" pitchFamily="34" charset="-120"/>
              <a:ea typeface="微軟正黑體" panose="020B0604030504040204" pitchFamily="34" charset="-120"/>
            </a:endParaRPr>
          </a:p>
        </p:txBody>
      </p:sp>
      <p:sp>
        <p:nvSpPr>
          <p:cNvPr id="14" name="文字方塊 13">
            <a:extLst>
              <a:ext uri="{FF2B5EF4-FFF2-40B4-BE49-F238E27FC236}">
                <a16:creationId xmlns:a16="http://schemas.microsoft.com/office/drawing/2014/main" id="{407D7463-37DB-484F-B499-1598E4F2C4D2}"/>
              </a:ext>
            </a:extLst>
          </p:cNvPr>
          <p:cNvSpPr txBox="1"/>
          <p:nvPr/>
        </p:nvSpPr>
        <p:spPr>
          <a:xfrm>
            <a:off x="758683" y="1233593"/>
            <a:ext cx="7791971" cy="507831"/>
          </a:xfrm>
          <a:prstGeom prst="rect">
            <a:avLst/>
          </a:prstGeom>
          <a:noFill/>
        </p:spPr>
        <p:txBody>
          <a:bodyPr wrap="square" rtlCol="0">
            <a:spAutoFit/>
          </a:bodyPr>
          <a:lstStyle/>
          <a:p>
            <a:pPr algn="ctr"/>
            <a:r>
              <a:rPr lang="zh-TW" altLang="en-US" sz="2700" b="1" dirty="0">
                <a:latin typeface="微軟正黑體" panose="020B0604030504040204" pitchFamily="34" charset="-120"/>
                <a:ea typeface="微軟正黑體" panose="020B0604030504040204" pitchFamily="34" charset="-120"/>
              </a:rPr>
              <a:t>課程規劃：</a:t>
            </a:r>
            <a:r>
              <a:rPr lang="zh-TW" altLang="en-US" sz="2700" b="1" dirty="0">
                <a:solidFill>
                  <a:schemeClr val="accent2">
                    <a:lumMod val="75000"/>
                  </a:schemeClr>
                </a:solidFill>
                <a:latin typeface="微軟正黑體" panose="020B0604030504040204" pitchFamily="34" charset="-120"/>
                <a:ea typeface="微軟正黑體" panose="020B0604030504040204" pitchFamily="34" charset="-120"/>
              </a:rPr>
              <a:t>老屋再生</a:t>
            </a:r>
            <a:r>
              <a:rPr lang="en-US" altLang="zh-TW" sz="2700" b="1"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2700" b="1" dirty="0">
                <a:solidFill>
                  <a:schemeClr val="accent2">
                    <a:lumMod val="75000"/>
                  </a:schemeClr>
                </a:solidFill>
                <a:latin typeface="微軟正黑體" panose="020B0604030504040204" pitchFamily="34" charset="-120"/>
                <a:ea typeface="微軟正黑體" panose="020B0604030504040204" pitchFamily="34" charset="-120"/>
              </a:rPr>
              <a:t>歷史建物保存</a:t>
            </a:r>
            <a:r>
              <a:rPr lang="en-US" altLang="zh-TW" sz="2700" b="1" dirty="0">
                <a:solidFill>
                  <a:schemeClr val="accent2">
                    <a:lumMod val="75000"/>
                  </a:schemeClr>
                </a:solidFill>
                <a:latin typeface="微軟正黑體" panose="020B0604030504040204" pitchFamily="34" charset="-120"/>
                <a:ea typeface="微軟正黑體" panose="020B0604030504040204" pitchFamily="34" charset="-120"/>
              </a:rPr>
              <a:t>)</a:t>
            </a:r>
            <a:r>
              <a:rPr lang="en-US" altLang="zh-TW" sz="2700" b="1" dirty="0">
                <a:latin typeface="微軟正黑體" panose="020B0604030504040204" pitchFamily="34" charset="-120"/>
                <a:ea typeface="微軟正黑體" panose="020B0604030504040204" pitchFamily="34" charset="-120"/>
              </a:rPr>
              <a:t>+</a:t>
            </a:r>
            <a:r>
              <a:rPr lang="zh-TW" altLang="en-US" sz="2700" b="1" dirty="0">
                <a:solidFill>
                  <a:srgbClr val="00B0F0"/>
                </a:solidFill>
                <a:latin typeface="微軟正黑體" panose="020B0604030504040204" pitchFamily="34" charset="-120"/>
                <a:ea typeface="微軟正黑體" panose="020B0604030504040204" pitchFamily="34" charset="-120"/>
              </a:rPr>
              <a:t>建築師考試</a:t>
            </a:r>
            <a:endParaRPr lang="en-US" altLang="zh-TW" sz="2700" b="1" dirty="0">
              <a:solidFill>
                <a:srgbClr val="00B0F0"/>
              </a:solidFill>
              <a:latin typeface="微軟正黑體" panose="020B0604030504040204" pitchFamily="34" charset="-120"/>
              <a:ea typeface="微軟正黑體" panose="020B0604030504040204" pitchFamily="34" charset="-120"/>
            </a:endParaRPr>
          </a:p>
        </p:txBody>
      </p:sp>
      <p:grpSp>
        <p:nvGrpSpPr>
          <p:cNvPr id="4" name="群組 3">
            <a:extLst>
              <a:ext uri="{FF2B5EF4-FFF2-40B4-BE49-F238E27FC236}">
                <a16:creationId xmlns:a16="http://schemas.microsoft.com/office/drawing/2014/main" id="{205D5DE2-D8C1-4579-99CF-AEA1A71C76C6}"/>
              </a:ext>
            </a:extLst>
          </p:cNvPr>
          <p:cNvGrpSpPr/>
          <p:nvPr/>
        </p:nvGrpSpPr>
        <p:grpSpPr>
          <a:xfrm>
            <a:off x="4916385" y="3299357"/>
            <a:ext cx="3359053" cy="2623371"/>
            <a:chOff x="7481203" y="1802527"/>
            <a:chExt cx="3397225" cy="3458657"/>
          </a:xfrm>
        </p:grpSpPr>
        <p:sp>
          <p:nvSpPr>
            <p:cNvPr id="13" name="文字方塊 12">
              <a:extLst>
                <a:ext uri="{FF2B5EF4-FFF2-40B4-BE49-F238E27FC236}">
                  <a16:creationId xmlns:a16="http://schemas.microsoft.com/office/drawing/2014/main" id="{36FA8DED-8F1F-48DA-993F-737B9EB75A97}"/>
                </a:ext>
              </a:extLst>
            </p:cNvPr>
            <p:cNvSpPr txBox="1"/>
            <p:nvPr/>
          </p:nvSpPr>
          <p:spPr>
            <a:xfrm>
              <a:off x="7481203" y="1802527"/>
              <a:ext cx="3397225" cy="547793"/>
            </a:xfrm>
            <a:prstGeom prst="rect">
              <a:avLst/>
            </a:prstGeom>
            <a:solidFill>
              <a:schemeClr val="accent4">
                <a:lumMod val="50000"/>
              </a:schemeClr>
            </a:solidFill>
            <a:ln w="76200">
              <a:solidFill>
                <a:schemeClr val="accent4">
                  <a:lumMod val="50000"/>
                </a:schemeClr>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建築文化脈絡學群</a:t>
              </a:r>
            </a:p>
          </p:txBody>
        </p:sp>
        <p:sp>
          <p:nvSpPr>
            <p:cNvPr id="15" name="文字方塊 14">
              <a:extLst>
                <a:ext uri="{FF2B5EF4-FFF2-40B4-BE49-F238E27FC236}">
                  <a16:creationId xmlns:a16="http://schemas.microsoft.com/office/drawing/2014/main" id="{CFED6A5E-7F2E-4A96-A753-4ED54A3F2846}"/>
                </a:ext>
              </a:extLst>
            </p:cNvPr>
            <p:cNvSpPr txBox="1"/>
            <p:nvPr/>
          </p:nvSpPr>
          <p:spPr>
            <a:xfrm>
              <a:off x="7481203" y="2356525"/>
              <a:ext cx="3397225" cy="2904659"/>
            </a:xfrm>
            <a:prstGeom prst="rect">
              <a:avLst/>
            </a:prstGeom>
            <a:noFill/>
            <a:ln w="76200">
              <a:solidFill>
                <a:schemeClr val="accent4">
                  <a:lumMod val="50000"/>
                </a:schemeClr>
              </a:solidFill>
            </a:ln>
          </p:spPr>
          <p:txBody>
            <a:bodyPr wrap="square" rtlCol="0">
              <a:spAutoFit/>
            </a:bodyPr>
            <a:lstStyle/>
            <a:p>
              <a:pPr>
                <a:spcAft>
                  <a:spcPts val="450"/>
                </a:spcAft>
              </a:pPr>
              <a:r>
                <a:rPr lang="zh-TW" altLang="en-US" sz="1350" b="1" dirty="0">
                  <a:latin typeface="微軟正黑體" panose="020B0604030504040204" pitchFamily="34" charset="-120"/>
                  <a:ea typeface="微軟正黑體" panose="020B0604030504040204" pitchFamily="34" charset="-120"/>
                </a:rPr>
                <a:t>世界建築史／近代建築史</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中國建築史／台灣建築史</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台灣原住民聚落與建築</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世界文化遺產</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人類學與空間研究</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考古學概論／城市考古</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人類文化與聚落環境</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建築與藝術／建築經典導讀</a:t>
              </a:r>
            </a:p>
          </p:txBody>
        </p:sp>
      </p:grpSp>
      <p:sp>
        <p:nvSpPr>
          <p:cNvPr id="12" name="文字方塊 11">
            <a:extLst>
              <a:ext uri="{FF2B5EF4-FFF2-40B4-BE49-F238E27FC236}">
                <a16:creationId xmlns:a16="http://schemas.microsoft.com/office/drawing/2014/main" id="{47AE0CC5-54E1-4721-8B7F-66A0B830BE83}"/>
              </a:ext>
            </a:extLst>
          </p:cNvPr>
          <p:cNvSpPr txBox="1"/>
          <p:nvPr/>
        </p:nvSpPr>
        <p:spPr>
          <a:xfrm>
            <a:off x="1037748" y="1777604"/>
            <a:ext cx="7237689" cy="415498"/>
          </a:xfrm>
          <a:prstGeom prst="rect">
            <a:avLst/>
          </a:prstGeom>
          <a:solidFill>
            <a:srgbClr val="C00000"/>
          </a:solidFill>
          <a:ln w="76200">
            <a:solidFill>
              <a:srgbClr val="C00000"/>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建築環境設計領域核心學程</a:t>
            </a:r>
          </a:p>
        </p:txBody>
      </p:sp>
      <p:sp>
        <p:nvSpPr>
          <p:cNvPr id="18" name="文字方塊 17">
            <a:extLst>
              <a:ext uri="{FF2B5EF4-FFF2-40B4-BE49-F238E27FC236}">
                <a16:creationId xmlns:a16="http://schemas.microsoft.com/office/drawing/2014/main" id="{40D514B5-3BD3-4830-89B0-C68CC208E4A2}"/>
              </a:ext>
            </a:extLst>
          </p:cNvPr>
          <p:cNvSpPr txBox="1"/>
          <p:nvPr/>
        </p:nvSpPr>
        <p:spPr>
          <a:xfrm>
            <a:off x="1037750" y="2199188"/>
            <a:ext cx="7237689" cy="854080"/>
          </a:xfrm>
          <a:prstGeom prst="rect">
            <a:avLst/>
          </a:prstGeom>
          <a:noFill/>
          <a:ln w="76200">
            <a:solidFill>
              <a:srgbClr val="C00000"/>
            </a:solidFill>
          </a:ln>
        </p:spPr>
        <p:txBody>
          <a:bodyPr wrap="square" rtlCol="0">
            <a:spAutoFit/>
          </a:bodyPr>
          <a:lstStyle/>
          <a:p>
            <a:pPr>
              <a:lnSpc>
                <a:spcPct val="150000"/>
              </a:lnSpc>
              <a:spcAft>
                <a:spcPts val="450"/>
              </a:spcAft>
            </a:pPr>
            <a:r>
              <a:rPr lang="zh-TW" altLang="en-US" sz="1650" b="1" dirty="0">
                <a:latin typeface="微軟正黑體" panose="020B0604030504040204" pitchFamily="34" charset="-120"/>
                <a:ea typeface="微軟正黑體" panose="020B0604030504040204" pitchFamily="34" charset="-120"/>
              </a:rPr>
              <a:t>以每學期均須修習的「建築設計」課程為主軸，搭配建築文化脈絡系列課程，以培養學生具備兼融建築設計與人文素養之專業能力。</a:t>
            </a:r>
            <a:endParaRPr lang="en-US" altLang="zh-TW" sz="750" b="1" dirty="0">
              <a:latin typeface="微軟正黑體" panose="020B0604030504040204" pitchFamily="34" charset="-120"/>
              <a:ea typeface="微軟正黑體" panose="020B0604030504040204" pitchFamily="34" charset="-120"/>
            </a:endParaRPr>
          </a:p>
        </p:txBody>
      </p:sp>
      <p:grpSp>
        <p:nvGrpSpPr>
          <p:cNvPr id="3" name="群組 2">
            <a:extLst>
              <a:ext uri="{FF2B5EF4-FFF2-40B4-BE49-F238E27FC236}">
                <a16:creationId xmlns:a16="http://schemas.microsoft.com/office/drawing/2014/main" id="{A17166D5-4261-4D23-9431-920E4DBCE886}"/>
              </a:ext>
            </a:extLst>
          </p:cNvPr>
          <p:cNvGrpSpPr/>
          <p:nvPr/>
        </p:nvGrpSpPr>
        <p:grpSpPr>
          <a:xfrm>
            <a:off x="1037748" y="3299357"/>
            <a:ext cx="3353422" cy="1784549"/>
            <a:chOff x="1631305" y="3551594"/>
            <a:chExt cx="4101760" cy="2379399"/>
          </a:xfrm>
        </p:grpSpPr>
        <p:sp>
          <p:nvSpPr>
            <p:cNvPr id="19" name="文字方塊 18">
              <a:extLst>
                <a:ext uri="{FF2B5EF4-FFF2-40B4-BE49-F238E27FC236}">
                  <a16:creationId xmlns:a16="http://schemas.microsoft.com/office/drawing/2014/main" id="{15AE79E0-040C-49C0-A198-D02967C1073E}"/>
                </a:ext>
              </a:extLst>
            </p:cNvPr>
            <p:cNvSpPr txBox="1"/>
            <p:nvPr/>
          </p:nvSpPr>
          <p:spPr>
            <a:xfrm>
              <a:off x="1631307" y="3551594"/>
              <a:ext cx="4101758" cy="553997"/>
            </a:xfrm>
            <a:prstGeom prst="rect">
              <a:avLst/>
            </a:prstGeom>
            <a:solidFill>
              <a:srgbClr val="00B0F0"/>
            </a:solidFill>
            <a:ln w="76200">
              <a:solidFill>
                <a:srgbClr val="00B0F0"/>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建築設計學群</a:t>
              </a:r>
            </a:p>
          </p:txBody>
        </p:sp>
        <p:sp>
          <p:nvSpPr>
            <p:cNvPr id="20" name="文字方塊 19">
              <a:extLst>
                <a:ext uri="{FF2B5EF4-FFF2-40B4-BE49-F238E27FC236}">
                  <a16:creationId xmlns:a16="http://schemas.microsoft.com/office/drawing/2014/main" id="{9EDE0BA2-09EA-4AEA-82EB-B4C372D65ED9}"/>
                </a:ext>
              </a:extLst>
            </p:cNvPr>
            <p:cNvSpPr txBox="1"/>
            <p:nvPr/>
          </p:nvSpPr>
          <p:spPr>
            <a:xfrm>
              <a:off x="1631305" y="4080914"/>
              <a:ext cx="4101759" cy="1850079"/>
            </a:xfrm>
            <a:prstGeom prst="rect">
              <a:avLst/>
            </a:prstGeom>
            <a:noFill/>
            <a:ln w="76200">
              <a:solidFill>
                <a:srgbClr val="00B0F0"/>
              </a:solidFill>
            </a:ln>
          </p:spPr>
          <p:txBody>
            <a:bodyPr wrap="square" rtlCol="0">
              <a:spAutoFit/>
            </a:bodyPr>
            <a:lstStyle/>
            <a:p>
              <a:pPr>
                <a:spcAft>
                  <a:spcPts val="450"/>
                </a:spcAft>
              </a:pPr>
              <a:r>
                <a:rPr lang="zh-TW" altLang="en-US" sz="1350" b="1" dirty="0">
                  <a:latin typeface="微軟正黑體" panose="020B0604030504040204" pitchFamily="34" charset="-120"/>
                  <a:ea typeface="微軟正黑體" panose="020B0604030504040204" pitchFamily="34" charset="-120"/>
                </a:rPr>
                <a:t>建築環境體驗</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基本設計與表現法</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一</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二</a:t>
              </a:r>
              <a:r>
                <a:rPr lang="en-US" altLang="zh-TW" sz="1350" b="1" dirty="0">
                  <a:latin typeface="微軟正黑體" panose="020B0604030504040204" pitchFamily="34" charset="-120"/>
                  <a:ea typeface="微軟正黑體" panose="020B0604030504040204" pitchFamily="34" charset="-120"/>
                </a:rPr>
                <a:t>)</a:t>
              </a:r>
            </a:p>
            <a:p>
              <a:pPr>
                <a:spcAft>
                  <a:spcPts val="450"/>
                </a:spcAft>
              </a:pPr>
              <a:r>
                <a:rPr lang="zh-TW" altLang="en-US" sz="1350" b="1" dirty="0">
                  <a:latin typeface="微軟正黑體" panose="020B0604030504040204" pitchFamily="34" charset="-120"/>
                  <a:ea typeface="微軟正黑體" panose="020B0604030504040204" pitchFamily="34" charset="-120"/>
                </a:rPr>
                <a:t>建築設計</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一</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二</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三</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四</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五</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六</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七</a:t>
              </a:r>
              <a:r>
                <a:rPr lang="en-US" altLang="zh-TW" sz="1350" b="1" dirty="0">
                  <a:latin typeface="微軟正黑體" panose="020B0604030504040204" pitchFamily="34" charset="-120"/>
                  <a:ea typeface="微軟正黑體" panose="020B0604030504040204" pitchFamily="34" charset="-120"/>
                </a:rPr>
                <a:t>)(</a:t>
              </a:r>
              <a:r>
                <a:rPr lang="zh-TW" altLang="en-US" sz="1350" b="1" dirty="0">
                  <a:latin typeface="微軟正黑體" panose="020B0604030504040204" pitchFamily="34" charset="-120"/>
                  <a:ea typeface="微軟正黑體" panose="020B0604030504040204" pitchFamily="34" charset="-120"/>
                </a:rPr>
                <a:t>八</a:t>
              </a:r>
              <a:r>
                <a:rPr lang="en-US" altLang="zh-TW" sz="1350" b="1" dirty="0">
                  <a:latin typeface="微軟正黑體" panose="020B0604030504040204" pitchFamily="34" charset="-120"/>
                  <a:ea typeface="微軟正黑體" panose="020B0604030504040204" pitchFamily="34" charset="-120"/>
                </a:rPr>
                <a:t>)</a:t>
              </a:r>
            </a:p>
            <a:p>
              <a:pPr>
                <a:spcAft>
                  <a:spcPts val="450"/>
                </a:spcAft>
              </a:pPr>
              <a:r>
                <a:rPr lang="zh-TW" altLang="en-US" sz="1350" b="1" dirty="0">
                  <a:latin typeface="微軟正黑體" panose="020B0604030504040204" pitchFamily="34" charset="-120"/>
                  <a:ea typeface="微軟正黑體" panose="020B0604030504040204" pitchFamily="34" charset="-120"/>
                </a:rPr>
                <a:t>畢業設計專題討論</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畢業設計</a:t>
              </a:r>
            </a:p>
          </p:txBody>
        </p:sp>
      </p:grpSp>
      <p:sp>
        <p:nvSpPr>
          <p:cNvPr id="6" name="箭號: 向右 5">
            <a:extLst>
              <a:ext uri="{FF2B5EF4-FFF2-40B4-BE49-F238E27FC236}">
                <a16:creationId xmlns:a16="http://schemas.microsoft.com/office/drawing/2014/main" id="{D4EF24E7-052A-4D8F-A3D3-44B193340B59}"/>
              </a:ext>
            </a:extLst>
          </p:cNvPr>
          <p:cNvSpPr/>
          <p:nvPr/>
        </p:nvSpPr>
        <p:spPr>
          <a:xfrm rot="5400000">
            <a:off x="2610838" y="2915546"/>
            <a:ext cx="285008" cy="3924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29" name="箭號: 向右 28">
            <a:extLst>
              <a:ext uri="{FF2B5EF4-FFF2-40B4-BE49-F238E27FC236}">
                <a16:creationId xmlns:a16="http://schemas.microsoft.com/office/drawing/2014/main" id="{E709B27B-6F92-4F69-80A2-379371006406}"/>
              </a:ext>
            </a:extLst>
          </p:cNvPr>
          <p:cNvSpPr/>
          <p:nvPr/>
        </p:nvSpPr>
        <p:spPr>
          <a:xfrm rot="5400000">
            <a:off x="6453406" y="2915546"/>
            <a:ext cx="285008" cy="3924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Tree>
    <p:extLst>
      <p:ext uri="{BB962C8B-B14F-4D97-AF65-F5344CB8AC3E}">
        <p14:creationId xmlns:p14="http://schemas.microsoft.com/office/powerpoint/2010/main" val="3701824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3B8F1680-1735-4C12-A456-4D4C27F6F2E5}"/>
              </a:ext>
            </a:extLst>
          </p:cNvPr>
          <p:cNvSpPr txBox="1"/>
          <p:nvPr/>
        </p:nvSpPr>
        <p:spPr>
          <a:xfrm>
            <a:off x="5127870" y="847882"/>
            <a:ext cx="4016130" cy="230832"/>
          </a:xfrm>
          <a:prstGeom prst="rect">
            <a:avLst/>
          </a:prstGeom>
          <a:solidFill>
            <a:schemeClr val="bg1"/>
          </a:solidFill>
        </p:spPr>
        <p:txBody>
          <a:bodyPr wrap="square" rtlCol="0">
            <a:spAutoFit/>
          </a:bodyPr>
          <a:lstStyle/>
          <a:p>
            <a:pPr algn="ctr"/>
            <a:r>
              <a:rPr lang="zh-TW" altLang="en-US" sz="900" b="1" dirty="0">
                <a:solidFill>
                  <a:srgbClr val="7030A0"/>
                </a:solidFill>
                <a:latin typeface="微軟正黑體" panose="020B0604030504040204" pitchFamily="34" charset="-120"/>
                <a:ea typeface="微軟正黑體" panose="020B0604030504040204" pitchFamily="34" charset="-120"/>
              </a:rPr>
              <a:t>佛光大學</a:t>
            </a:r>
            <a:r>
              <a:rPr lang="zh-TW" altLang="en-US" sz="900" b="1" dirty="0">
                <a:solidFill>
                  <a:srgbClr val="92D050"/>
                </a:solidFill>
                <a:latin typeface="微軟正黑體" panose="020B0604030504040204" pitchFamily="34" charset="-120"/>
                <a:ea typeface="微軟正黑體" panose="020B0604030504040204" pitchFamily="34" charset="-120"/>
              </a:rPr>
              <a:t>建築</a:t>
            </a:r>
            <a:r>
              <a:rPr lang="zh-TW" altLang="en-US" sz="900" b="1" dirty="0">
                <a:solidFill>
                  <a:srgbClr val="00B0F0"/>
                </a:solidFill>
                <a:latin typeface="微軟正黑體" panose="020B0604030504040204" pitchFamily="34" charset="-120"/>
                <a:ea typeface="微軟正黑體" panose="020B0604030504040204" pitchFamily="34" charset="-120"/>
              </a:rPr>
              <a:t>環境</a:t>
            </a:r>
            <a:r>
              <a:rPr lang="zh-TW" altLang="en-US" sz="900" b="1" dirty="0">
                <a:solidFill>
                  <a:schemeClr val="accent2"/>
                </a:solidFill>
                <a:latin typeface="微軟正黑體" panose="020B0604030504040204" pitchFamily="34" charset="-120"/>
                <a:ea typeface="微軟正黑體" panose="020B0604030504040204" pitchFamily="34" charset="-120"/>
              </a:rPr>
              <a:t>設計</a:t>
            </a:r>
            <a:r>
              <a:rPr lang="zh-TW" altLang="en-US" sz="900" b="1" dirty="0">
                <a:latin typeface="微軟正黑體" panose="020B0604030504040204" pitchFamily="34" charset="-120"/>
                <a:ea typeface="微軟正黑體" panose="020B0604030504040204" pitchFamily="34" charset="-120"/>
              </a:rPr>
              <a:t>學士學位學程  </a:t>
            </a:r>
            <a:r>
              <a:rPr lang="en-US" altLang="zh-TW" sz="900" b="1" dirty="0">
                <a:solidFill>
                  <a:srgbClr val="92D050"/>
                </a:solidFill>
                <a:latin typeface="微軟正黑體" panose="020B0604030504040204" pitchFamily="34" charset="-120"/>
                <a:ea typeface="微軟正黑體" panose="020B0604030504040204" pitchFamily="34" charset="-120"/>
              </a:rPr>
              <a:t>Architecture</a:t>
            </a:r>
            <a:r>
              <a:rPr lang="zh-TW" altLang="en-US" sz="900" b="1" dirty="0">
                <a:solidFill>
                  <a:srgbClr val="92D050"/>
                </a:solidFill>
                <a:latin typeface="微軟正黑體" panose="020B0604030504040204" pitchFamily="34" charset="-120"/>
                <a:ea typeface="微軟正黑體" panose="020B0604030504040204" pitchFamily="34" charset="-120"/>
              </a:rPr>
              <a:t>  </a:t>
            </a:r>
            <a:r>
              <a:rPr lang="en-US" altLang="zh-TW" sz="900" b="1" dirty="0">
                <a:solidFill>
                  <a:srgbClr val="00B0F0"/>
                </a:solidFill>
                <a:latin typeface="微軟正黑體" panose="020B0604030504040204" pitchFamily="34" charset="-120"/>
                <a:ea typeface="微軟正黑體" panose="020B0604030504040204" pitchFamily="34" charset="-120"/>
              </a:rPr>
              <a:t>Environment</a:t>
            </a:r>
            <a:r>
              <a:rPr lang="zh-TW" altLang="en-US" sz="900" b="1" dirty="0">
                <a:solidFill>
                  <a:srgbClr val="00B0F0"/>
                </a:solidFill>
                <a:latin typeface="微軟正黑體" panose="020B0604030504040204" pitchFamily="34" charset="-120"/>
                <a:ea typeface="微軟正黑體" panose="020B0604030504040204" pitchFamily="34" charset="-120"/>
              </a:rPr>
              <a:t>  </a:t>
            </a:r>
            <a:r>
              <a:rPr lang="en-US" altLang="zh-TW" sz="900" b="1" dirty="0">
                <a:solidFill>
                  <a:schemeClr val="accent2"/>
                </a:solidFill>
                <a:latin typeface="微軟正黑體" panose="020B0604030504040204" pitchFamily="34" charset="-120"/>
                <a:ea typeface="微軟正黑體" panose="020B0604030504040204" pitchFamily="34" charset="-120"/>
              </a:rPr>
              <a:t>Design</a:t>
            </a:r>
            <a:endParaRPr lang="zh-TW" altLang="en-US" sz="900" b="1" dirty="0">
              <a:solidFill>
                <a:schemeClr val="accent2"/>
              </a:solidFill>
              <a:latin typeface="微軟正黑體" panose="020B0604030504040204" pitchFamily="34" charset="-120"/>
              <a:ea typeface="微軟正黑體" panose="020B0604030504040204" pitchFamily="34" charset="-120"/>
            </a:endParaRPr>
          </a:p>
        </p:txBody>
      </p:sp>
      <p:sp>
        <p:nvSpPr>
          <p:cNvPr id="14" name="文字方塊 13">
            <a:extLst>
              <a:ext uri="{FF2B5EF4-FFF2-40B4-BE49-F238E27FC236}">
                <a16:creationId xmlns:a16="http://schemas.microsoft.com/office/drawing/2014/main" id="{407D7463-37DB-484F-B499-1598E4F2C4D2}"/>
              </a:ext>
            </a:extLst>
          </p:cNvPr>
          <p:cNvSpPr txBox="1"/>
          <p:nvPr/>
        </p:nvSpPr>
        <p:spPr>
          <a:xfrm>
            <a:off x="758683" y="1135624"/>
            <a:ext cx="7791971" cy="507831"/>
          </a:xfrm>
          <a:prstGeom prst="rect">
            <a:avLst/>
          </a:prstGeom>
          <a:noFill/>
        </p:spPr>
        <p:txBody>
          <a:bodyPr wrap="square" rtlCol="0">
            <a:spAutoFit/>
          </a:bodyPr>
          <a:lstStyle/>
          <a:p>
            <a:pPr algn="ctr"/>
            <a:r>
              <a:rPr lang="zh-TW" altLang="en-US" sz="2700" b="1" dirty="0">
                <a:latin typeface="微軟正黑體" panose="020B0604030504040204" pitchFamily="34" charset="-120"/>
                <a:ea typeface="微軟正黑體" panose="020B0604030504040204" pitchFamily="34" charset="-120"/>
              </a:rPr>
              <a:t>課程規劃：</a:t>
            </a:r>
            <a:r>
              <a:rPr lang="zh-TW" altLang="en-US" sz="2700" b="1" dirty="0">
                <a:solidFill>
                  <a:schemeClr val="accent2">
                    <a:lumMod val="75000"/>
                  </a:schemeClr>
                </a:solidFill>
                <a:latin typeface="微軟正黑體" panose="020B0604030504040204" pitchFamily="34" charset="-120"/>
                <a:ea typeface="微軟正黑體" panose="020B0604030504040204" pitchFamily="34" charset="-120"/>
              </a:rPr>
              <a:t>老屋再生</a:t>
            </a:r>
            <a:r>
              <a:rPr lang="en-US" altLang="zh-TW" sz="2700" b="1"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2700" b="1" dirty="0">
                <a:solidFill>
                  <a:schemeClr val="accent2">
                    <a:lumMod val="75000"/>
                  </a:schemeClr>
                </a:solidFill>
                <a:latin typeface="微軟正黑體" panose="020B0604030504040204" pitchFamily="34" charset="-120"/>
                <a:ea typeface="微軟正黑體" panose="020B0604030504040204" pitchFamily="34" charset="-120"/>
              </a:rPr>
              <a:t>歷史建物保存</a:t>
            </a:r>
            <a:r>
              <a:rPr lang="en-US" altLang="zh-TW" sz="2700" b="1" dirty="0">
                <a:solidFill>
                  <a:schemeClr val="accent2">
                    <a:lumMod val="75000"/>
                  </a:schemeClr>
                </a:solidFill>
                <a:latin typeface="微軟正黑體" panose="020B0604030504040204" pitchFamily="34" charset="-120"/>
                <a:ea typeface="微軟正黑體" panose="020B0604030504040204" pitchFamily="34" charset="-120"/>
              </a:rPr>
              <a:t>)</a:t>
            </a:r>
            <a:r>
              <a:rPr lang="en-US" altLang="zh-TW" sz="2700" b="1" dirty="0">
                <a:latin typeface="微軟正黑體" panose="020B0604030504040204" pitchFamily="34" charset="-120"/>
                <a:ea typeface="微軟正黑體" panose="020B0604030504040204" pitchFamily="34" charset="-120"/>
              </a:rPr>
              <a:t>+</a:t>
            </a:r>
            <a:r>
              <a:rPr lang="zh-TW" altLang="en-US" sz="2700" b="1" dirty="0">
                <a:solidFill>
                  <a:srgbClr val="00B0F0"/>
                </a:solidFill>
                <a:latin typeface="微軟正黑體" panose="020B0604030504040204" pitchFamily="34" charset="-120"/>
                <a:ea typeface="微軟正黑體" panose="020B0604030504040204" pitchFamily="34" charset="-120"/>
              </a:rPr>
              <a:t>建築師考試</a:t>
            </a:r>
            <a:endParaRPr lang="en-US" altLang="zh-TW" sz="2700" b="1" dirty="0">
              <a:solidFill>
                <a:srgbClr val="00B0F0"/>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BBA1E3BB-35B6-4FD8-B087-D3690D52CAA7}"/>
              </a:ext>
            </a:extLst>
          </p:cNvPr>
          <p:cNvSpPr txBox="1"/>
          <p:nvPr/>
        </p:nvSpPr>
        <p:spPr>
          <a:xfrm>
            <a:off x="1005303" y="3172921"/>
            <a:ext cx="3349973" cy="415498"/>
          </a:xfrm>
          <a:prstGeom prst="rect">
            <a:avLst/>
          </a:prstGeom>
          <a:solidFill>
            <a:schemeClr val="accent4">
              <a:lumMod val="75000"/>
            </a:schemeClr>
          </a:solidFill>
          <a:ln w="76200">
            <a:solidFill>
              <a:schemeClr val="accent4">
                <a:lumMod val="75000"/>
              </a:schemeClr>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建築構築學群</a:t>
            </a:r>
          </a:p>
        </p:txBody>
      </p:sp>
      <p:sp>
        <p:nvSpPr>
          <p:cNvPr id="11" name="文字方塊 10">
            <a:extLst>
              <a:ext uri="{FF2B5EF4-FFF2-40B4-BE49-F238E27FC236}">
                <a16:creationId xmlns:a16="http://schemas.microsoft.com/office/drawing/2014/main" id="{6C142AB2-2883-4367-A2E8-C7C625330E01}"/>
              </a:ext>
            </a:extLst>
          </p:cNvPr>
          <p:cNvSpPr txBox="1"/>
          <p:nvPr/>
        </p:nvSpPr>
        <p:spPr>
          <a:xfrm>
            <a:off x="1005303" y="3590920"/>
            <a:ext cx="3349972" cy="2203167"/>
          </a:xfrm>
          <a:prstGeom prst="rect">
            <a:avLst/>
          </a:prstGeom>
          <a:noFill/>
          <a:ln w="76200">
            <a:solidFill>
              <a:schemeClr val="accent4">
                <a:lumMod val="75000"/>
              </a:schemeClr>
            </a:solidFill>
          </a:ln>
        </p:spPr>
        <p:txBody>
          <a:bodyPr wrap="square" rtlCol="0">
            <a:spAutoFit/>
          </a:bodyPr>
          <a:lstStyle/>
          <a:p>
            <a:pPr>
              <a:spcAft>
                <a:spcPts val="450"/>
              </a:spcAft>
            </a:pPr>
            <a:r>
              <a:rPr lang="zh-TW" altLang="en-US" sz="1350" b="1" dirty="0">
                <a:latin typeface="微軟正黑體" panose="020B0604030504040204" pitchFamily="34" charset="-120"/>
                <a:ea typeface="微軟正黑體" panose="020B0604030504040204" pitchFamily="34" charset="-120"/>
              </a:rPr>
              <a:t>建築結構與造型／結構系統</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建築構造／建築法規</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木結構特論</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社區規劃與設計／室內設計</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細部設計與構造實務</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輕構築實務／建築攝影</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電腦輔助建築設計</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建築文化資產</a:t>
            </a:r>
            <a:r>
              <a:rPr lang="en-US" altLang="zh-TW" sz="1350" b="1" dirty="0">
                <a:latin typeface="微軟正黑體" panose="020B0604030504040204" pitchFamily="34" charset="-120"/>
                <a:ea typeface="微軟正黑體" panose="020B0604030504040204" pitchFamily="34" charset="-120"/>
                <a:cs typeface="Times New Roman" panose="02020603050405020304" pitchFamily="18" charset="0"/>
              </a:rPr>
              <a:t>3D</a:t>
            </a:r>
            <a:r>
              <a:rPr lang="zh-TW" altLang="en-US" sz="1350" b="1" dirty="0">
                <a:latin typeface="微軟正黑體" panose="020B0604030504040204" pitchFamily="34" charset="-120"/>
                <a:ea typeface="微軟正黑體" panose="020B0604030504040204" pitchFamily="34" charset="-120"/>
              </a:rPr>
              <a:t>重建</a:t>
            </a:r>
          </a:p>
        </p:txBody>
      </p:sp>
      <p:grpSp>
        <p:nvGrpSpPr>
          <p:cNvPr id="27" name="群組 26">
            <a:extLst>
              <a:ext uri="{FF2B5EF4-FFF2-40B4-BE49-F238E27FC236}">
                <a16:creationId xmlns:a16="http://schemas.microsoft.com/office/drawing/2014/main" id="{E82DD1C8-EC96-402A-AC78-FFC370B9A175}"/>
              </a:ext>
            </a:extLst>
          </p:cNvPr>
          <p:cNvGrpSpPr/>
          <p:nvPr/>
        </p:nvGrpSpPr>
        <p:grpSpPr>
          <a:xfrm>
            <a:off x="1005302" y="1652967"/>
            <a:ext cx="7277736" cy="1275663"/>
            <a:chOff x="1494783" y="1060955"/>
            <a:chExt cx="9422881" cy="1700885"/>
          </a:xfrm>
        </p:grpSpPr>
        <p:sp>
          <p:nvSpPr>
            <p:cNvPr id="12" name="文字方塊 11">
              <a:extLst>
                <a:ext uri="{FF2B5EF4-FFF2-40B4-BE49-F238E27FC236}">
                  <a16:creationId xmlns:a16="http://schemas.microsoft.com/office/drawing/2014/main" id="{47AE0CC5-54E1-4721-8B7F-66A0B830BE83}"/>
                </a:ext>
              </a:extLst>
            </p:cNvPr>
            <p:cNvSpPr txBox="1"/>
            <p:nvPr/>
          </p:nvSpPr>
          <p:spPr>
            <a:xfrm>
              <a:off x="1494783" y="1060955"/>
              <a:ext cx="9422878" cy="553997"/>
            </a:xfrm>
            <a:prstGeom prst="rect">
              <a:avLst/>
            </a:prstGeom>
            <a:solidFill>
              <a:schemeClr val="accent6">
                <a:lumMod val="75000"/>
              </a:schemeClr>
            </a:solidFill>
            <a:ln w="76200">
              <a:solidFill>
                <a:schemeClr val="accent6">
                  <a:lumMod val="75000"/>
                </a:schemeClr>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地域環境構築與活化學程</a:t>
              </a:r>
            </a:p>
          </p:txBody>
        </p:sp>
        <p:sp>
          <p:nvSpPr>
            <p:cNvPr id="18" name="文字方塊 17">
              <a:extLst>
                <a:ext uri="{FF2B5EF4-FFF2-40B4-BE49-F238E27FC236}">
                  <a16:creationId xmlns:a16="http://schemas.microsoft.com/office/drawing/2014/main" id="{40D514B5-3BD3-4830-89B0-C68CC208E4A2}"/>
                </a:ext>
              </a:extLst>
            </p:cNvPr>
            <p:cNvSpPr txBox="1"/>
            <p:nvPr/>
          </p:nvSpPr>
          <p:spPr>
            <a:xfrm>
              <a:off x="1494786" y="1623066"/>
              <a:ext cx="9422878" cy="1138774"/>
            </a:xfrm>
            <a:prstGeom prst="rect">
              <a:avLst/>
            </a:prstGeom>
            <a:noFill/>
            <a:ln w="76200">
              <a:solidFill>
                <a:schemeClr val="accent6">
                  <a:lumMod val="75000"/>
                </a:schemeClr>
              </a:solidFill>
            </a:ln>
          </p:spPr>
          <p:txBody>
            <a:bodyPr wrap="square" rtlCol="0">
              <a:spAutoFit/>
            </a:bodyPr>
            <a:lstStyle/>
            <a:p>
              <a:pPr>
                <a:lnSpc>
                  <a:spcPct val="150000"/>
                </a:lnSpc>
                <a:spcAft>
                  <a:spcPts val="450"/>
                </a:spcAft>
              </a:pPr>
              <a:r>
                <a:rPr lang="zh-TW" altLang="en-US" sz="1650" b="1" dirty="0">
                  <a:latin typeface="微軟正黑體" panose="020B0604030504040204" pitchFamily="34" charset="-120"/>
                  <a:ea typeface="微軟正黑體" panose="020B0604030504040204" pitchFamily="34" charset="-120"/>
                </a:rPr>
                <a:t>以地方空間活化、老屋保存再生及永續環境規劃為主軸所規劃的系列課程，以培養學生具有面對實質地域建築環境並能提出永續設計方案的專業能力。</a:t>
              </a:r>
            </a:p>
          </p:txBody>
        </p:sp>
      </p:grpSp>
      <p:grpSp>
        <p:nvGrpSpPr>
          <p:cNvPr id="7" name="群組 6">
            <a:extLst>
              <a:ext uri="{FF2B5EF4-FFF2-40B4-BE49-F238E27FC236}">
                <a16:creationId xmlns:a16="http://schemas.microsoft.com/office/drawing/2014/main" id="{0D961073-DA0C-463E-8B7D-52587A5BD906}"/>
              </a:ext>
            </a:extLst>
          </p:cNvPr>
          <p:cNvGrpSpPr/>
          <p:nvPr/>
        </p:nvGrpSpPr>
        <p:grpSpPr>
          <a:xfrm>
            <a:off x="4933064" y="3162258"/>
            <a:ext cx="3349972" cy="2629901"/>
            <a:chOff x="6033747" y="6345741"/>
            <a:chExt cx="3552958" cy="3491195"/>
          </a:xfrm>
        </p:grpSpPr>
        <p:sp>
          <p:nvSpPr>
            <p:cNvPr id="19" name="文字方塊 18">
              <a:extLst>
                <a:ext uri="{FF2B5EF4-FFF2-40B4-BE49-F238E27FC236}">
                  <a16:creationId xmlns:a16="http://schemas.microsoft.com/office/drawing/2014/main" id="{15AE79E0-040C-49C0-A198-D02967C1073E}"/>
                </a:ext>
              </a:extLst>
            </p:cNvPr>
            <p:cNvSpPr txBox="1"/>
            <p:nvPr/>
          </p:nvSpPr>
          <p:spPr>
            <a:xfrm>
              <a:off x="6033747" y="6345741"/>
              <a:ext cx="3552958" cy="551574"/>
            </a:xfrm>
            <a:prstGeom prst="rect">
              <a:avLst/>
            </a:prstGeom>
            <a:solidFill>
              <a:srgbClr val="92D050"/>
            </a:solidFill>
            <a:ln w="76200">
              <a:solidFill>
                <a:srgbClr val="92D050"/>
              </a:solidFill>
            </a:ln>
          </p:spPr>
          <p:txBody>
            <a:bodyPr vert="horz"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建築永續活化學群</a:t>
              </a:r>
            </a:p>
          </p:txBody>
        </p:sp>
        <p:sp>
          <p:nvSpPr>
            <p:cNvPr id="20" name="文字方塊 19">
              <a:extLst>
                <a:ext uri="{FF2B5EF4-FFF2-40B4-BE49-F238E27FC236}">
                  <a16:creationId xmlns:a16="http://schemas.microsoft.com/office/drawing/2014/main" id="{9EDE0BA2-09EA-4AEA-82EB-B4C372D65ED9}"/>
                </a:ext>
              </a:extLst>
            </p:cNvPr>
            <p:cNvSpPr txBox="1"/>
            <p:nvPr/>
          </p:nvSpPr>
          <p:spPr>
            <a:xfrm>
              <a:off x="6033747" y="6912231"/>
              <a:ext cx="3552958" cy="2924705"/>
            </a:xfrm>
            <a:prstGeom prst="rect">
              <a:avLst/>
            </a:prstGeom>
            <a:noFill/>
            <a:ln w="76200">
              <a:solidFill>
                <a:srgbClr val="92D050"/>
              </a:solidFill>
            </a:ln>
          </p:spPr>
          <p:txBody>
            <a:bodyPr wrap="square" rtlCol="0">
              <a:spAutoFit/>
            </a:bodyPr>
            <a:lstStyle/>
            <a:p>
              <a:pPr>
                <a:spcAft>
                  <a:spcPts val="450"/>
                </a:spcAft>
              </a:pPr>
              <a:r>
                <a:rPr lang="zh-TW" altLang="en-US" sz="1350" b="1" dirty="0">
                  <a:latin typeface="微軟正黑體" panose="020B0604030504040204" pitchFamily="34" charset="-120"/>
                  <a:ea typeface="微軟正黑體" panose="020B0604030504040204" pitchFamily="34" charset="-120"/>
                </a:rPr>
                <a:t>建築計畫／敷地計畫</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環境景觀設計／建築物理環境</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建築文化資產保存實務</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建築再生活化與再利用</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歷史城市與都市再生</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城市與地景考古</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經典建築案例分析</a:t>
              </a:r>
              <a:endParaRPr lang="en-US" altLang="zh-TW" sz="1350" b="1" dirty="0">
                <a:latin typeface="微軟正黑體" panose="020B0604030504040204" pitchFamily="34" charset="-120"/>
                <a:ea typeface="微軟正黑體" panose="020B0604030504040204" pitchFamily="34" charset="-120"/>
              </a:endParaRPr>
            </a:p>
            <a:p>
              <a:pPr>
                <a:spcAft>
                  <a:spcPts val="450"/>
                </a:spcAft>
              </a:pPr>
              <a:r>
                <a:rPr lang="zh-TW" altLang="en-US" sz="1350" b="1" dirty="0">
                  <a:latin typeface="微軟正黑體" panose="020B0604030504040204" pitchFamily="34" charset="-120"/>
                  <a:ea typeface="微軟正黑體" panose="020B0604030504040204" pitchFamily="34" charset="-120"/>
                </a:rPr>
                <a:t>建築主題旅遊規劃</a:t>
              </a:r>
              <a:endParaRPr lang="en-US" altLang="zh-TW" sz="1350" b="1" dirty="0">
                <a:latin typeface="微軟正黑體" panose="020B0604030504040204" pitchFamily="34" charset="-120"/>
                <a:ea typeface="微軟正黑體" panose="020B0604030504040204" pitchFamily="34" charset="-120"/>
              </a:endParaRPr>
            </a:p>
          </p:txBody>
        </p:sp>
      </p:grpSp>
      <p:sp>
        <p:nvSpPr>
          <p:cNvPr id="28" name="箭號: 向右 27">
            <a:extLst>
              <a:ext uri="{FF2B5EF4-FFF2-40B4-BE49-F238E27FC236}">
                <a16:creationId xmlns:a16="http://schemas.microsoft.com/office/drawing/2014/main" id="{49EC95FA-33AD-4797-8CB6-6EB96CA77783}"/>
              </a:ext>
            </a:extLst>
          </p:cNvPr>
          <p:cNvSpPr/>
          <p:nvPr/>
        </p:nvSpPr>
        <p:spPr>
          <a:xfrm rot="5400000">
            <a:off x="2530682" y="2801094"/>
            <a:ext cx="285008" cy="392415"/>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29" name="箭號: 向右 28">
            <a:extLst>
              <a:ext uri="{FF2B5EF4-FFF2-40B4-BE49-F238E27FC236}">
                <a16:creationId xmlns:a16="http://schemas.microsoft.com/office/drawing/2014/main" id="{8D60CD4E-547F-4214-A98F-B8B727C9AB52}"/>
              </a:ext>
            </a:extLst>
          </p:cNvPr>
          <p:cNvSpPr/>
          <p:nvPr/>
        </p:nvSpPr>
        <p:spPr>
          <a:xfrm rot="5400000">
            <a:off x="6453406" y="2780622"/>
            <a:ext cx="285008" cy="392415"/>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Tree>
    <p:extLst>
      <p:ext uri="{BB962C8B-B14F-4D97-AF65-F5344CB8AC3E}">
        <p14:creationId xmlns:p14="http://schemas.microsoft.com/office/powerpoint/2010/main" val="2426259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490123" y="673265"/>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未來出路</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490123" y="2143768"/>
            <a:ext cx="8244000" cy="2123658"/>
          </a:xfrm>
          <a:prstGeom prst="rect">
            <a:avLst/>
          </a:prstGeom>
          <a:noFill/>
        </p:spPr>
        <p:txBody>
          <a:bodyPr wrap="square" rtlCol="0">
            <a:spAutoFit/>
          </a:bodyPr>
          <a:lstStyle/>
          <a:p>
            <a:pPr algn="just" eaLnBrk="0" hangingPunct="0">
              <a:lnSpc>
                <a:spcPct val="110000"/>
              </a:lnSpc>
            </a:pPr>
            <a:r>
              <a:rPr lang="zh-TW" altLang="zh-TW" sz="3000" b="1" dirty="0">
                <a:latin typeface="微軟正黑體" panose="020B0604030504040204" pitchFamily="34" charset="-120"/>
                <a:ea typeface="微軟正黑體" panose="020B0604030504040204" pitchFamily="34" charset="-120"/>
              </a:rPr>
              <a:t>本學士學位學程想要培養的學生，是希望能夠具備深入地方空間環境、洞察當代社會需求、全球永續環境策略、跨域整合能力的建築設計專業人才。本學士學位學程學生畢業後，</a:t>
            </a:r>
            <a:r>
              <a:rPr lang="zh-TW" altLang="zh-TW" sz="3000" b="1" dirty="0" smtClean="0">
                <a:latin typeface="微軟正黑體" panose="020B0604030504040204" pitchFamily="34" charset="-120"/>
                <a:ea typeface="微軟正黑體" panose="020B0604030504040204" pitchFamily="34" charset="-120"/>
              </a:rPr>
              <a:t>可</a:t>
            </a:r>
            <a:r>
              <a:rPr lang="zh-TW" altLang="en-US" sz="3000" b="1" dirty="0" smtClean="0">
                <a:latin typeface="微軟正黑體" panose="020B0604030504040204" pitchFamily="34" charset="-120"/>
                <a:ea typeface="微軟正黑體" panose="020B0604030504040204" pitchFamily="34" charset="-120"/>
              </a:rPr>
              <a:t>從事：</a:t>
            </a:r>
            <a:endParaRPr lang="zh-TW" altLang="en-US" sz="3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3460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540000" y="315818"/>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未來出路</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540000" y="1512000"/>
            <a:ext cx="8244000" cy="5047536"/>
          </a:xfrm>
          <a:prstGeom prst="rect">
            <a:avLst/>
          </a:prstGeom>
          <a:noFill/>
        </p:spPr>
        <p:txBody>
          <a:bodyPr wrap="square" rtlCol="0">
            <a:spAutoFit/>
          </a:bodyPr>
          <a:lstStyle/>
          <a:p>
            <a:pPr marL="457200" indent="-457200" algn="just" eaLnBrk="0" hangingPunct="0">
              <a:lnSpc>
                <a:spcPct val="110000"/>
              </a:lnSpc>
              <a:spcAft>
                <a:spcPts val="600"/>
              </a:spcAft>
              <a:buFont typeface="Wingdings" panose="05000000000000000000" pitchFamily="2" charset="2"/>
              <a:buChar char="Ø"/>
            </a:pPr>
            <a:r>
              <a:rPr lang="zh-TW" altLang="en-US" sz="3000" b="1" dirty="0" smtClean="0">
                <a:solidFill>
                  <a:srgbClr val="0000FF"/>
                </a:solidFill>
                <a:latin typeface="微軟正黑體" panose="020B0604030504040204" pitchFamily="34" charset="-120"/>
                <a:ea typeface="微軟正黑體" panose="020B0604030504040204" pitchFamily="34" charset="-120"/>
              </a:rPr>
              <a:t>建築師</a:t>
            </a:r>
            <a:r>
              <a:rPr lang="zh-TW" altLang="en-US" sz="3000" b="1" dirty="0" smtClean="0">
                <a:latin typeface="微軟正黑體" panose="020B0604030504040204" pitchFamily="34" charset="-120"/>
                <a:ea typeface="微軟正黑體" panose="020B0604030504040204" pitchFamily="34" charset="-120"/>
              </a:rPr>
              <a:t>：報考</a:t>
            </a:r>
            <a:r>
              <a:rPr lang="zh-TW" altLang="zh-TW" sz="3000" b="1" dirty="0" smtClean="0">
                <a:latin typeface="微軟正黑體" panose="020B0604030504040204" pitchFamily="34" charset="-120"/>
                <a:ea typeface="微軟正黑體" panose="020B0604030504040204" pitchFamily="34" charset="-120"/>
              </a:rPr>
              <a:t>國家</a:t>
            </a:r>
            <a:r>
              <a:rPr lang="zh-TW" altLang="zh-TW" sz="3000" b="1" dirty="0">
                <a:latin typeface="微軟正黑體" panose="020B0604030504040204" pitchFamily="34" charset="-120"/>
                <a:ea typeface="微軟正黑體" panose="020B0604030504040204" pitchFamily="34" charset="-120"/>
              </a:rPr>
              <a:t>專技高考</a:t>
            </a:r>
            <a:r>
              <a:rPr lang="zh-TW" altLang="zh-TW" sz="3000" b="1" dirty="0" smtClean="0">
                <a:latin typeface="微軟正黑體" panose="020B0604030504040204" pitchFamily="34" charset="-120"/>
                <a:ea typeface="微軟正黑體" panose="020B0604030504040204" pitchFamily="34" charset="-120"/>
              </a:rPr>
              <a:t>獲建築師</a:t>
            </a:r>
            <a:r>
              <a:rPr lang="zh-TW" altLang="zh-TW" sz="3000" b="1" dirty="0">
                <a:latin typeface="微軟正黑體" panose="020B0604030504040204" pitchFamily="34" charset="-120"/>
                <a:ea typeface="微軟正黑體" panose="020B0604030504040204" pitchFamily="34" charset="-120"/>
              </a:rPr>
              <a:t>資格</a:t>
            </a:r>
            <a:r>
              <a:rPr lang="zh-TW" altLang="zh-TW"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600"/>
              </a:spcAft>
              <a:buFont typeface="Wingdings" panose="05000000000000000000" pitchFamily="2" charset="2"/>
              <a:buChar char="Ø"/>
            </a:pPr>
            <a:r>
              <a:rPr lang="zh-TW" altLang="en-US" sz="3000" b="1" dirty="0" smtClean="0">
                <a:solidFill>
                  <a:srgbClr val="0000FF"/>
                </a:solidFill>
                <a:latin typeface="微軟正黑體" panose="020B0604030504040204" pitchFamily="34" charset="-120"/>
                <a:ea typeface="微軟正黑體" panose="020B0604030504040204" pitchFamily="34" charset="-120"/>
              </a:rPr>
              <a:t>公務員</a:t>
            </a:r>
            <a:r>
              <a:rPr lang="zh-TW" altLang="en-US" sz="3000" b="1" dirty="0" smtClean="0">
                <a:latin typeface="微軟正黑體" panose="020B0604030504040204" pitchFamily="34" charset="-120"/>
                <a:ea typeface="微軟正黑體" panose="020B0604030504040204" pitchFamily="34" charset="-120"/>
              </a:rPr>
              <a:t>：</a:t>
            </a:r>
            <a:r>
              <a:rPr lang="zh-TW" altLang="zh-TW" sz="3000" b="1" dirty="0" smtClean="0">
                <a:latin typeface="微軟正黑體" panose="020B0604030504040204" pitchFamily="34" charset="-120"/>
                <a:ea typeface="微軟正黑體" panose="020B0604030504040204" pitchFamily="34" charset="-120"/>
              </a:rPr>
              <a:t>報考</a:t>
            </a:r>
            <a:r>
              <a:rPr lang="zh-TW" altLang="zh-TW" sz="3000" b="1" dirty="0">
                <a:latin typeface="微軟正黑體" panose="020B0604030504040204" pitchFamily="34" charset="-120"/>
                <a:ea typeface="微軟正黑體" panose="020B0604030504040204" pitchFamily="34" charset="-120"/>
              </a:rPr>
              <a:t>公務人員高考建築工程類</a:t>
            </a:r>
            <a:r>
              <a:rPr lang="zh-TW" altLang="zh-TW" sz="3000" b="1" dirty="0" smtClean="0">
                <a:latin typeface="微軟正黑體" panose="020B0604030504040204" pitchFamily="34" charset="-120"/>
                <a:ea typeface="微軟正黑體" panose="020B0604030504040204" pitchFamily="34" charset="-120"/>
              </a:rPr>
              <a:t>科</a:t>
            </a:r>
            <a:r>
              <a:rPr lang="zh-TW" altLang="en-US"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600"/>
              </a:spcAft>
              <a:buFont typeface="Wingdings" panose="05000000000000000000" pitchFamily="2" charset="2"/>
              <a:buChar char="Ø"/>
            </a:pPr>
            <a:r>
              <a:rPr lang="zh-TW" altLang="en-US" sz="3000" b="1" dirty="0" smtClean="0">
                <a:solidFill>
                  <a:srgbClr val="0000FF"/>
                </a:solidFill>
                <a:latin typeface="微軟正黑體" panose="020B0604030504040204" pitchFamily="34" charset="-120"/>
                <a:ea typeface="微軟正黑體" panose="020B0604030504040204" pitchFamily="34" charset="-120"/>
              </a:rPr>
              <a:t>室內設計師</a:t>
            </a:r>
            <a:r>
              <a:rPr lang="zh-TW" altLang="en-US" sz="3000" b="1" dirty="0" smtClean="0">
                <a:latin typeface="微軟正黑體" panose="020B0604030504040204" pitchFamily="34" charset="-120"/>
                <a:ea typeface="微軟正黑體" panose="020B0604030504040204" pitchFamily="34" charset="-120"/>
              </a:rPr>
              <a:t>：</a:t>
            </a:r>
            <a:r>
              <a:rPr lang="zh-TW" altLang="zh-TW" sz="3000" b="1" dirty="0" smtClean="0">
                <a:latin typeface="微軟正黑體" panose="020B0604030504040204" pitchFamily="34" charset="-120"/>
                <a:ea typeface="微軟正黑體" panose="020B0604030504040204" pitchFamily="34" charset="-120"/>
              </a:rPr>
              <a:t>乙</a:t>
            </a:r>
            <a:r>
              <a:rPr lang="zh-TW" altLang="zh-TW" sz="3000" b="1" dirty="0">
                <a:latin typeface="微軟正黑體" panose="020B0604030504040204" pitchFamily="34" charset="-120"/>
                <a:ea typeface="微軟正黑體" panose="020B0604030504040204" pitchFamily="34" charset="-120"/>
              </a:rPr>
              <a:t>級建築物室內裝修工程管理技術士、乙級建築物室內設計技術士</a:t>
            </a:r>
            <a:r>
              <a:rPr lang="zh-TW" altLang="zh-TW"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600"/>
              </a:spcAft>
              <a:buFont typeface="Wingdings" panose="05000000000000000000" pitchFamily="2" charset="2"/>
              <a:buChar char="Ø"/>
            </a:pPr>
            <a:r>
              <a:rPr lang="zh-TW" altLang="en-US" sz="3000" b="1" dirty="0">
                <a:solidFill>
                  <a:srgbClr val="0000FF"/>
                </a:solidFill>
                <a:latin typeface="微軟正黑體" panose="020B0604030504040204" pitchFamily="34" charset="-120"/>
                <a:ea typeface="微軟正黑體" panose="020B0604030504040204" pitchFamily="34" charset="-120"/>
              </a:rPr>
              <a:t>建築環境</a:t>
            </a:r>
            <a:r>
              <a:rPr lang="zh-TW" altLang="en-US" sz="3000" b="1" dirty="0" smtClean="0">
                <a:solidFill>
                  <a:srgbClr val="0000FF"/>
                </a:solidFill>
                <a:latin typeface="微軟正黑體" panose="020B0604030504040204" pitchFamily="34" charset="-120"/>
                <a:ea typeface="微軟正黑體" panose="020B0604030504040204" pitchFamily="34" charset="-120"/>
              </a:rPr>
              <a:t>空間設計師</a:t>
            </a:r>
            <a:r>
              <a:rPr lang="zh-TW" altLang="en-US" sz="3000" b="1" dirty="0" smtClean="0">
                <a:latin typeface="微軟正黑體" panose="020B0604030504040204" pitchFamily="34" charset="-120"/>
                <a:ea typeface="微軟正黑體" panose="020B0604030504040204" pitchFamily="34" charset="-120"/>
              </a:rPr>
              <a:t>：</a:t>
            </a:r>
            <a:r>
              <a:rPr lang="zh-TW" altLang="zh-TW" sz="3000" b="1" dirty="0" smtClean="0">
                <a:latin typeface="微軟正黑體" panose="020B0604030504040204" pitchFamily="34" charset="-120"/>
                <a:ea typeface="微軟正黑體" panose="020B0604030504040204" pitchFamily="34" charset="-120"/>
              </a:rPr>
              <a:t>建築</a:t>
            </a:r>
            <a:r>
              <a:rPr lang="zh-TW" altLang="zh-TW" sz="3000" b="1" dirty="0">
                <a:latin typeface="微軟正黑體" panose="020B0604030504040204" pitchFamily="34" charset="-120"/>
                <a:ea typeface="微軟正黑體" panose="020B0604030504040204" pitchFamily="34" charset="-120"/>
              </a:rPr>
              <a:t>設計師、老屋修復設計師、室內設計師與室內裝修人員、景觀設計師、社區規劃師、展示規劃</a:t>
            </a:r>
            <a:r>
              <a:rPr lang="zh-TW" altLang="zh-TW" sz="3000" b="1" dirty="0" smtClean="0">
                <a:latin typeface="微軟正黑體" panose="020B0604030504040204" pitchFamily="34" charset="-120"/>
                <a:ea typeface="微軟正黑體" panose="020B0604030504040204" pitchFamily="34" charset="-120"/>
              </a:rPr>
              <a:t>師</a:t>
            </a:r>
            <a:r>
              <a:rPr lang="zh-TW" altLang="en-US"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600"/>
              </a:spcAft>
              <a:buFont typeface="Wingdings" panose="05000000000000000000" pitchFamily="2" charset="2"/>
              <a:buChar char="Ø"/>
            </a:pPr>
            <a:r>
              <a:rPr lang="zh-TW" altLang="zh-TW" sz="3000" b="1" dirty="0" smtClean="0">
                <a:latin typeface="微軟正黑體" panose="020B0604030504040204" pitchFamily="34" charset="-120"/>
                <a:ea typeface="微軟正黑體" panose="020B0604030504040204" pitchFamily="34" charset="-120"/>
              </a:rPr>
              <a:t>工地</a:t>
            </a:r>
            <a:r>
              <a:rPr lang="zh-TW" altLang="zh-TW" sz="3000" b="1" dirty="0">
                <a:latin typeface="微軟正黑體" panose="020B0604030504040204" pitchFamily="34" charset="-120"/>
                <a:ea typeface="微軟正黑體" panose="020B0604030504040204" pitchFamily="34" charset="-120"/>
              </a:rPr>
              <a:t>主管與</a:t>
            </a:r>
            <a:r>
              <a:rPr lang="zh-TW" altLang="zh-TW" sz="3000" b="1" dirty="0" smtClean="0">
                <a:latin typeface="微軟正黑體" panose="020B0604030504040204" pitchFamily="34" charset="-120"/>
                <a:ea typeface="微軟正黑體" panose="020B0604030504040204" pitchFamily="34" charset="-120"/>
              </a:rPr>
              <a:t>監工</a:t>
            </a:r>
            <a:r>
              <a:rPr lang="zh-TW" altLang="en-US" sz="3000" b="1" dirty="0" smtClean="0">
                <a:latin typeface="微軟正黑體" panose="020B0604030504040204" pitchFamily="34" charset="-120"/>
                <a:ea typeface="微軟正黑體" panose="020B0604030504040204" pitchFamily="34" charset="-120"/>
              </a:rPr>
              <a:t>；</a:t>
            </a:r>
            <a:endParaRPr lang="en-US" altLang="zh-TW" sz="3000" b="1" dirty="0" smtClean="0">
              <a:latin typeface="微軟正黑體" panose="020B0604030504040204" pitchFamily="34" charset="-120"/>
              <a:ea typeface="微軟正黑體" panose="020B0604030504040204" pitchFamily="34" charset="-120"/>
            </a:endParaRPr>
          </a:p>
          <a:p>
            <a:pPr marL="457200" indent="-457200" algn="just" eaLnBrk="0" hangingPunct="0">
              <a:lnSpc>
                <a:spcPct val="110000"/>
              </a:lnSpc>
              <a:spcAft>
                <a:spcPts val="600"/>
              </a:spcAft>
              <a:buFont typeface="Wingdings" panose="05000000000000000000" pitchFamily="2" charset="2"/>
              <a:buChar char="Ø"/>
            </a:pPr>
            <a:r>
              <a:rPr lang="zh-TW" altLang="zh-TW" sz="3000" b="1" dirty="0" smtClean="0">
                <a:latin typeface="微軟正黑體" panose="020B0604030504040204" pitchFamily="34" charset="-120"/>
                <a:ea typeface="微軟正黑體" panose="020B0604030504040204" pitchFamily="34" charset="-120"/>
              </a:rPr>
              <a:t>建設公司</a:t>
            </a:r>
            <a:r>
              <a:rPr lang="zh-TW" altLang="zh-TW" sz="3000" b="1" dirty="0">
                <a:latin typeface="微軟正黑體" panose="020B0604030504040204" pitchFamily="34" charset="-120"/>
                <a:ea typeface="微軟正黑體" panose="020B0604030504040204" pitchFamily="34" charset="-120"/>
              </a:rPr>
              <a:t>或不動產</a:t>
            </a:r>
            <a:r>
              <a:rPr lang="zh-TW" altLang="zh-TW" sz="3000" b="1" dirty="0" smtClean="0">
                <a:latin typeface="微軟正黑體" panose="020B0604030504040204" pitchFamily="34" charset="-120"/>
                <a:ea typeface="微軟正黑體" panose="020B0604030504040204" pitchFamily="34" charset="-120"/>
              </a:rPr>
              <a:t>經營。</a:t>
            </a:r>
            <a:endParaRPr lang="zh-TW" altLang="en-US" sz="3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1934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10865" y="4130007"/>
            <a:ext cx="3351769" cy="1483483"/>
          </a:xfrm>
          <a:prstGeom prst="rect">
            <a:avLst/>
          </a:prstGeom>
          <a:noFill/>
        </p:spPr>
        <p:txBody>
          <a:bodyPr wrap="square" rtlCol="0">
            <a:spAutoFit/>
          </a:bodyPr>
          <a:lstStyle/>
          <a:p>
            <a:pPr algn="ctr">
              <a:lnSpc>
                <a:spcPct val="120000"/>
              </a:lnSpc>
              <a:spcAft>
                <a:spcPts val="6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謝元富</a:t>
            </a:r>
            <a:r>
              <a:rPr lang="zh-TW" altLang="en-US" sz="2000" b="1" dirty="0" smtClean="0">
                <a:latin typeface="微軟正黑體" panose="020B0604030504040204" pitchFamily="34" charset="-120"/>
                <a:ea typeface="微軟正黑體" panose="020B0604030504040204" pitchFamily="34" charset="-120"/>
              </a:rPr>
              <a:t>　教授</a:t>
            </a:r>
            <a:endParaRPr lang="en-US" altLang="zh-TW" sz="2000" b="1" dirty="0" smtClean="0">
              <a:latin typeface="微軟正黑體" panose="020B0604030504040204" pitchFamily="34" charset="-120"/>
              <a:ea typeface="微軟正黑體" panose="020B0604030504040204" pitchFamily="34" charset="-120"/>
            </a:endParaRPr>
          </a:p>
          <a:p>
            <a:pPr algn="ct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法國</a:t>
            </a:r>
            <a:r>
              <a:rPr lang="zh-TW" altLang="en-US" b="1" dirty="0">
                <a:solidFill>
                  <a:schemeClr val="accent1">
                    <a:lumMod val="50000"/>
                  </a:schemeClr>
                </a:solidFill>
                <a:latin typeface="微軟正黑體" panose="020B0604030504040204" pitchFamily="34" charset="-120"/>
                <a:ea typeface="微軟正黑體" panose="020B0604030504040204" pitchFamily="34" charset="-120"/>
              </a:rPr>
              <a:t>巴黎師範音樂</a:t>
            </a: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院</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a:p>
            <a:pPr algn="ctr">
              <a:spcAft>
                <a:spcPts val="6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最</a:t>
            </a:r>
            <a:r>
              <a:rPr lang="zh-TW" altLang="en-US" b="1" dirty="0">
                <a:solidFill>
                  <a:schemeClr val="accent1">
                    <a:lumMod val="50000"/>
                  </a:schemeClr>
                </a:solidFill>
                <a:latin typeface="微軟正黑體" panose="020B0604030504040204" pitchFamily="34" charset="-120"/>
                <a:ea typeface="微軟正黑體" panose="020B0604030504040204" pitchFamily="34" charset="-120"/>
              </a:rPr>
              <a:t>高級指揮家</a:t>
            </a: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文憑</a:t>
            </a:r>
            <a:endParaRPr lang="en-US" altLang="zh-TW" b="1" dirty="0">
              <a:solidFill>
                <a:schemeClr val="accent1">
                  <a:lumMod val="50000"/>
                </a:schemeClr>
              </a:solidFill>
              <a:latin typeface="微軟正黑體" panose="020B0604030504040204" pitchFamily="34" charset="-120"/>
              <a:ea typeface="微軟正黑體" panose="020B0604030504040204" pitchFamily="34" charset="-120"/>
            </a:endParaRPr>
          </a:p>
          <a:p>
            <a:pPr algn="ctr">
              <a:spcAft>
                <a:spcPts val="12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創意</a:t>
            </a:r>
            <a:r>
              <a:rPr lang="zh-TW" altLang="en-US" b="1" dirty="0">
                <a:solidFill>
                  <a:schemeClr val="accent1">
                    <a:lumMod val="50000"/>
                  </a:schemeClr>
                </a:solidFill>
                <a:latin typeface="微軟正黑體" panose="020B0604030504040204" pitchFamily="34" charset="-120"/>
                <a:ea typeface="微軟正黑體" panose="020B0604030504040204" pitchFamily="34" charset="-120"/>
              </a:rPr>
              <a:t>與科技學院</a:t>
            </a: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院長</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1026" name="Picture 2" descr="「謝元富 教授」的圖片搜尋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084" r="11263"/>
          <a:stretch/>
        </p:blipFill>
        <p:spPr bwMode="auto">
          <a:xfrm>
            <a:off x="110865" y="1296000"/>
            <a:ext cx="3348004" cy="2832926"/>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11"/>
          <p:cNvSpPr txBox="1"/>
          <p:nvPr/>
        </p:nvSpPr>
        <p:spPr>
          <a:xfrm>
            <a:off x="6132509" y="4130007"/>
            <a:ext cx="2927970" cy="1206484"/>
          </a:xfrm>
          <a:prstGeom prst="rect">
            <a:avLst/>
          </a:prstGeom>
          <a:noFill/>
        </p:spPr>
        <p:txBody>
          <a:bodyPr wrap="square" rtlCol="0">
            <a:spAutoFit/>
          </a:bodyPr>
          <a:lstStyle/>
          <a:p>
            <a:pPr algn="ctr">
              <a:lnSpc>
                <a:spcPct val="120000"/>
              </a:lnSpc>
              <a:spcAft>
                <a:spcPts val="12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楊俊傑</a:t>
            </a:r>
            <a:r>
              <a:rPr lang="zh-TW" altLang="en-US" sz="2000" b="1" dirty="0" smtClean="0">
                <a:latin typeface="微軟正黑體" panose="020B0604030504040204" pitchFamily="34" charset="-120"/>
                <a:ea typeface="微軟正黑體" panose="020B0604030504040204" pitchFamily="34" charset="-120"/>
              </a:rPr>
              <a:t>　教授</a:t>
            </a:r>
            <a:endParaRPr lang="en-US" altLang="zh-TW" sz="2000" b="1" dirty="0" smtClean="0">
              <a:latin typeface="微軟正黑體" panose="020B0604030504040204" pitchFamily="34" charset="-120"/>
              <a:ea typeface="微軟正黑體" panose="020B0604030504040204" pitchFamily="34" charset="-120"/>
            </a:endParaRPr>
          </a:p>
          <a:p>
            <a:pPr algn="ct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台灣科技大學建築系</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a:p>
            <a:pPr algn="ctr">
              <a:spcAft>
                <a:spcPts val="12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博士候選人</a:t>
            </a:r>
          </a:p>
        </p:txBody>
      </p:sp>
      <p:pic>
        <p:nvPicPr>
          <p:cNvPr id="13" name="Picture 4" descr="「楊俊傑 佛光大學」的圖片搜尋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171" t="24626" r="26879" b="11063"/>
          <a:stretch/>
        </p:blipFill>
        <p:spPr bwMode="auto">
          <a:xfrm>
            <a:off x="6133914" y="1296000"/>
            <a:ext cx="2924682" cy="2825461"/>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6188" t="18361" b="10931"/>
          <a:stretch/>
        </p:blipFill>
        <p:spPr>
          <a:xfrm>
            <a:off x="3540954" y="1296000"/>
            <a:ext cx="2509469" cy="2825461"/>
          </a:xfrm>
          <a:prstGeom prst="rect">
            <a:avLst/>
          </a:prstGeom>
        </p:spPr>
      </p:pic>
      <p:sp>
        <p:nvSpPr>
          <p:cNvPr id="9" name="文字方塊 8"/>
          <p:cNvSpPr txBox="1"/>
          <p:nvPr/>
        </p:nvSpPr>
        <p:spPr>
          <a:xfrm>
            <a:off x="3541895" y="4130007"/>
            <a:ext cx="2511351" cy="1206484"/>
          </a:xfrm>
          <a:prstGeom prst="rect">
            <a:avLst/>
          </a:prstGeom>
          <a:noFill/>
        </p:spPr>
        <p:txBody>
          <a:bodyPr wrap="square" rtlCol="0">
            <a:spAutoFit/>
          </a:bodyPr>
          <a:lstStyle/>
          <a:p>
            <a:pPr algn="ctr">
              <a:lnSpc>
                <a:spcPct val="120000"/>
              </a:lnSpc>
              <a:spcAft>
                <a:spcPts val="12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呂尹超</a:t>
            </a:r>
            <a:r>
              <a:rPr lang="zh-TW" altLang="en-US" sz="2000" b="1" dirty="0" smtClean="0">
                <a:latin typeface="微軟正黑體" panose="020B0604030504040204" pitchFamily="34" charset="-120"/>
                <a:ea typeface="微軟正黑體" panose="020B0604030504040204" pitchFamily="34" charset="-120"/>
              </a:rPr>
              <a:t>　教授</a:t>
            </a:r>
            <a:endParaRPr lang="en-US" altLang="zh-TW" sz="2000" b="1" dirty="0" smtClean="0">
              <a:latin typeface="微軟正黑體" panose="020B0604030504040204" pitchFamily="34" charset="-120"/>
              <a:ea typeface="微軟正黑體" panose="020B0604030504040204" pitchFamily="34" charset="-120"/>
            </a:endParaRPr>
          </a:p>
          <a:p>
            <a:pPr algn="ct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英國諾丁罕大學</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a:p>
            <a:pPr algn="ctr">
              <a:spcAft>
                <a:spcPts val="12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建築與建成環境博士</a:t>
            </a:r>
            <a:endParaRPr lang="en-US" altLang="zh-TW"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32444" y="179458"/>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師長</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66507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字方塊 15"/>
          <p:cNvSpPr txBox="1"/>
          <p:nvPr/>
        </p:nvSpPr>
        <p:spPr>
          <a:xfrm>
            <a:off x="2755631" y="4130953"/>
            <a:ext cx="3431522" cy="1206484"/>
          </a:xfrm>
          <a:prstGeom prst="rect">
            <a:avLst/>
          </a:prstGeom>
          <a:noFill/>
        </p:spPr>
        <p:txBody>
          <a:bodyPr wrap="square" rtlCol="0">
            <a:spAutoFit/>
          </a:bodyPr>
          <a:lstStyle/>
          <a:p>
            <a:pPr algn="ctr">
              <a:lnSpc>
                <a:spcPct val="120000"/>
              </a:lnSpc>
              <a:spcAft>
                <a:spcPts val="12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厲以壯</a:t>
            </a:r>
            <a:r>
              <a:rPr lang="zh-TW" altLang="en-US" sz="2000" b="1" dirty="0" smtClean="0">
                <a:latin typeface="微軟正黑體" panose="020B0604030504040204" pitchFamily="34" charset="-120"/>
                <a:ea typeface="微軟正黑體" panose="020B0604030504040204" pitchFamily="34" charset="-120"/>
              </a:rPr>
              <a:t>　教授</a:t>
            </a:r>
            <a:endParaRPr lang="en-US" altLang="zh-TW" sz="2000" b="1" dirty="0" smtClean="0">
              <a:latin typeface="微軟正黑體" panose="020B0604030504040204" pitchFamily="34" charset="-120"/>
              <a:ea typeface="微軟正黑體" panose="020B0604030504040204" pitchFamily="34" charset="-120"/>
            </a:endParaRPr>
          </a:p>
          <a:p>
            <a:pPr algn="ct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法國國立自然史博物館</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a:p>
            <a:pPr algn="ctr">
              <a:spcAft>
                <a:spcPts val="12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史前史博士</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22" name="Picture 2" descr="地球證詞導讀】20150108 - 人類旅程- 亞洲- YouTub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182" t="6876" r="30194" b="24124"/>
          <a:stretch/>
        </p:blipFill>
        <p:spPr bwMode="auto">
          <a:xfrm>
            <a:off x="2755631" y="1296000"/>
            <a:ext cx="3431523" cy="2856549"/>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7"/>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b="11449"/>
          <a:stretch/>
        </p:blipFill>
        <p:spPr>
          <a:xfrm>
            <a:off x="122453" y="1296000"/>
            <a:ext cx="2562357" cy="2845751"/>
          </a:xfrm>
          <a:prstGeom prst="rect">
            <a:avLst/>
          </a:prstGeom>
        </p:spPr>
      </p:pic>
      <p:pic>
        <p:nvPicPr>
          <p:cNvPr id="9" name="Picture 2" descr="https://s3-ap-northeast-1.amazonaws.com/itraveltech-tokyo/Marathon/profile_logo/203616/142516317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7975" y="1296000"/>
            <a:ext cx="2766384" cy="2877040"/>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9"/>
          <p:cNvSpPr txBox="1"/>
          <p:nvPr/>
        </p:nvSpPr>
        <p:spPr>
          <a:xfrm>
            <a:off x="122453" y="4141751"/>
            <a:ext cx="2562356" cy="929485"/>
          </a:xfrm>
          <a:prstGeom prst="rect">
            <a:avLst/>
          </a:prstGeom>
          <a:noFill/>
        </p:spPr>
        <p:txBody>
          <a:bodyPr wrap="square" rtlCol="0">
            <a:spAutoFit/>
          </a:bodyPr>
          <a:lstStyle/>
          <a:p>
            <a:pPr algn="ctr">
              <a:lnSpc>
                <a:spcPct val="120000"/>
              </a:lnSpc>
              <a:spcAft>
                <a:spcPts val="12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蔡明志</a:t>
            </a:r>
            <a:r>
              <a:rPr lang="zh-TW" altLang="en-US" sz="2000" b="1" dirty="0" smtClean="0">
                <a:latin typeface="微軟正黑體" panose="020B0604030504040204" pitchFamily="34" charset="-120"/>
                <a:ea typeface="微軟正黑體" panose="020B0604030504040204" pitchFamily="34" charset="-120"/>
              </a:rPr>
              <a:t>　教授</a:t>
            </a:r>
            <a:endParaRPr lang="en-US" altLang="zh-TW" sz="2000" b="1" dirty="0" smtClean="0">
              <a:latin typeface="微軟正黑體" panose="020B0604030504040204" pitchFamily="34" charset="-120"/>
              <a:ea typeface="微軟正黑體" panose="020B0604030504040204" pitchFamily="34" charset="-120"/>
            </a:endParaRPr>
          </a:p>
          <a:p>
            <a:pPr algn="ctr">
              <a:spcAft>
                <a:spcPts val="12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成功大學建築博士</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6257974" y="4141751"/>
            <a:ext cx="2766385" cy="929485"/>
          </a:xfrm>
          <a:prstGeom prst="rect">
            <a:avLst/>
          </a:prstGeom>
          <a:noFill/>
        </p:spPr>
        <p:txBody>
          <a:bodyPr wrap="square" rtlCol="0">
            <a:spAutoFit/>
          </a:bodyPr>
          <a:lstStyle/>
          <a:p>
            <a:pPr algn="ctr">
              <a:lnSpc>
                <a:spcPct val="120000"/>
              </a:lnSpc>
              <a:spcAft>
                <a:spcPts val="1200"/>
              </a:spcAft>
            </a:pPr>
            <a:r>
              <a:rPr lang="zh-TW" altLang="en-US" sz="2200" b="1" dirty="0" smtClean="0">
                <a:solidFill>
                  <a:srgbClr val="0000FF"/>
                </a:solidFill>
                <a:latin typeface="微軟正黑體" panose="020B0604030504040204" pitchFamily="34" charset="-120"/>
                <a:ea typeface="微軟正黑體" panose="020B0604030504040204" pitchFamily="34" charset="-120"/>
              </a:rPr>
              <a:t>張慈薇</a:t>
            </a:r>
            <a:r>
              <a:rPr lang="zh-TW" altLang="en-US" sz="2000" b="1" dirty="0" smtClean="0">
                <a:latin typeface="微軟正黑體" panose="020B0604030504040204" pitchFamily="34" charset="-120"/>
                <a:ea typeface="微軟正黑體" panose="020B0604030504040204" pitchFamily="34" charset="-120"/>
              </a:rPr>
              <a:t>　助教</a:t>
            </a:r>
            <a:endParaRPr lang="en-US" altLang="zh-TW" sz="2000" b="1" dirty="0" smtClean="0">
              <a:latin typeface="微軟正黑體" panose="020B0604030504040204" pitchFamily="34" charset="-120"/>
              <a:ea typeface="微軟正黑體" panose="020B0604030504040204" pitchFamily="34" charset="-120"/>
            </a:endParaRPr>
          </a:p>
          <a:p>
            <a:pPr algn="ctr">
              <a:spcAft>
                <a:spcPts val="600"/>
              </a:spcAft>
            </a:pPr>
            <a:r>
              <a:rPr lang="zh-TW" altLang="en-US" b="1" dirty="0" smtClean="0">
                <a:solidFill>
                  <a:schemeClr val="accent1">
                    <a:lumMod val="50000"/>
                  </a:schemeClr>
                </a:solidFill>
                <a:latin typeface="微軟正黑體" panose="020B0604030504040204" pitchFamily="34" charset="-120"/>
                <a:ea typeface="微軟正黑體" panose="020B0604030504040204" pitchFamily="34" charset="-120"/>
              </a:rPr>
              <a:t>手作達人</a:t>
            </a:r>
            <a:endParaRPr lang="en-US" altLang="zh-TW" b="1" dirty="0" smtClean="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108000" y="108000"/>
            <a:ext cx="6064700" cy="1107996"/>
          </a:xfrm>
          <a:prstGeom prst="rect">
            <a:avLst/>
          </a:prstGeom>
          <a:noFill/>
        </p:spPr>
        <p:txBody>
          <a:bodyPr wrap="square" rtlCol="0">
            <a:spAutoFit/>
          </a:bodyPr>
          <a:lstStyle/>
          <a:p>
            <a:r>
              <a:rPr lang="zh-TW" altLang="en-US" sz="6600" b="1" dirty="0" smtClean="0">
                <a:solidFill>
                  <a:srgbClr val="C00000"/>
                </a:solidFill>
                <a:latin typeface="微軟正黑體" panose="020B0604030504040204" pitchFamily="34" charset="-120"/>
                <a:ea typeface="微軟正黑體" panose="020B0604030504040204" pitchFamily="34" charset="-120"/>
              </a:rPr>
              <a:t>師長</a:t>
            </a:r>
            <a:endParaRPr lang="zh-TW" altLang="en-US" sz="66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9112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oden bridges - Swedish W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4922"/>
            <a:ext cx="9144000" cy="5803641"/>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0" y="6400799"/>
            <a:ext cx="9144000" cy="276999"/>
          </a:xfrm>
          <a:prstGeom prst="rect">
            <a:avLst/>
          </a:prstGeom>
          <a:no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https://www.swedishwood.com/building-with-wood/construction/a_variety_of_wooden_structures/wooden_bridges/</a:t>
            </a:r>
            <a:endParaRPr lang="zh-TW" altLang="en-US" sz="1200" dirty="0">
              <a:latin typeface="Times New Roman" panose="02020603050405020304" pitchFamily="18" charset="0"/>
              <a:cs typeface="Times New Roman" panose="02020603050405020304" pitchFamily="18" charset="0"/>
            </a:endParaRPr>
          </a:p>
        </p:txBody>
      </p:sp>
      <p:sp>
        <p:nvSpPr>
          <p:cNvPr id="3" name="文字方塊 2"/>
          <p:cNvSpPr txBox="1"/>
          <p:nvPr/>
        </p:nvSpPr>
        <p:spPr>
          <a:xfrm>
            <a:off x="0" y="6068563"/>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輕構築：木構橋樑</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32631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AN Wood in Architecture Award 2016 Winner Announced -  Scandinaviandesign.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89905"/>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p:cNvSpPr txBox="1"/>
          <p:nvPr/>
        </p:nvSpPr>
        <p:spPr>
          <a:xfrm>
            <a:off x="0" y="6400799"/>
            <a:ext cx="9144000" cy="276999"/>
          </a:xfrm>
          <a:prstGeom prst="rect">
            <a:avLst/>
          </a:prstGeom>
          <a:no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https://www.scandinaviandesign.com/wan-wood-architecture-award-2016/</a:t>
            </a:r>
            <a:r>
              <a:rPr lang="zh-TW" altLang="en-US" sz="1200" dirty="0" smtClean="0">
                <a:latin typeface="Times New Roman" panose="02020603050405020304" pitchFamily="18" charset="0"/>
                <a:cs typeface="Times New Roman" panose="02020603050405020304" pitchFamily="18" charset="0"/>
              </a:rPr>
              <a:t> </a:t>
            </a:r>
            <a:endParaRPr lang="zh-TW" altLang="en-US" sz="1200" dirty="0">
              <a:latin typeface="Times New Roman" panose="02020603050405020304" pitchFamily="18" charset="0"/>
              <a:cs typeface="Times New Roman" panose="02020603050405020304" pitchFamily="18" charset="0"/>
            </a:endParaRPr>
          </a:p>
        </p:txBody>
      </p:sp>
      <p:sp>
        <p:nvSpPr>
          <p:cNvPr id="4" name="文字方塊 3"/>
          <p:cNvSpPr txBox="1"/>
          <p:nvPr/>
        </p:nvSpPr>
        <p:spPr>
          <a:xfrm>
            <a:off x="0" y="6068563"/>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輕構築：木構</a:t>
            </a:r>
            <a:r>
              <a:rPr lang="zh-TW" altLang="en-US" b="1" dirty="0">
                <a:latin typeface="微軟正黑體" panose="020B0604030504040204" pitchFamily="34" charset="-120"/>
                <a:ea typeface="微軟正黑體" panose="020B0604030504040204" pitchFamily="34" charset="-120"/>
              </a:rPr>
              <a:t>亭</a:t>
            </a:r>
          </a:p>
        </p:txBody>
      </p:sp>
    </p:spTree>
    <p:extLst>
      <p:ext uri="{BB962C8B-B14F-4D97-AF65-F5344CB8AC3E}">
        <p14:creationId xmlns:p14="http://schemas.microsoft.com/office/powerpoint/2010/main" val="52508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print">
            <a:extLst>
              <a:ext uri="{28A0092B-C50C-407E-A947-70E740481C1C}">
                <a14:useLocalDpi xmlns:a14="http://schemas.microsoft.com/office/drawing/2010/main" val="0"/>
              </a:ext>
            </a:extLst>
          </a:blip>
          <a:srcRect t="7975"/>
          <a:stretch/>
        </p:blipFill>
        <p:spPr>
          <a:xfrm>
            <a:off x="0" y="0"/>
            <a:ext cx="9144000" cy="6311069"/>
          </a:xfrm>
          <a:prstGeom prst="rect">
            <a:avLst/>
          </a:prstGeom>
        </p:spPr>
      </p:pic>
      <p:sp>
        <p:nvSpPr>
          <p:cNvPr id="4" name="文字方塊 3"/>
          <p:cNvSpPr txBox="1"/>
          <p:nvPr/>
        </p:nvSpPr>
        <p:spPr>
          <a:xfrm>
            <a:off x="0" y="6315344"/>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景觀規劃設計：羅東林業文化園區南廣場</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75423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0" y="6315344"/>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景觀規劃設計：宜蘭市西堤屋橋</a:t>
            </a:r>
            <a:endParaRPr lang="zh-TW" altLang="en-US" b="1" dirty="0">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9344"/>
            <a:ext cx="9144000" cy="6096000"/>
          </a:xfrm>
          <a:prstGeom prst="rect">
            <a:avLst/>
          </a:prstGeom>
        </p:spPr>
      </p:pic>
    </p:spTree>
    <p:extLst>
      <p:ext uri="{BB962C8B-B14F-4D97-AF65-F5344CB8AC3E}">
        <p14:creationId xmlns:p14="http://schemas.microsoft.com/office/powerpoint/2010/main" val="860362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0" y="6221338"/>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舊建築修復再利用：宜蘭市舊書櫃人文咖啡</a:t>
            </a:r>
            <a:endParaRPr lang="zh-TW" altLang="en-US" b="1"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rotWithShape="1">
          <a:blip r:embed="rId2" cstate="print">
            <a:extLst>
              <a:ext uri="{28A0092B-C50C-407E-A947-70E740481C1C}">
                <a14:useLocalDpi xmlns:a14="http://schemas.microsoft.com/office/drawing/2010/main" val="0"/>
              </a:ext>
            </a:extLst>
          </a:blip>
          <a:srcRect b="9284"/>
          <a:stretch/>
        </p:blipFill>
        <p:spPr>
          <a:xfrm>
            <a:off x="0" y="0"/>
            <a:ext cx="9144000" cy="6221338"/>
          </a:xfrm>
          <a:prstGeom prst="rect">
            <a:avLst/>
          </a:prstGeom>
        </p:spPr>
      </p:pic>
    </p:spTree>
    <p:extLst>
      <p:ext uri="{BB962C8B-B14F-4D97-AF65-F5344CB8AC3E}">
        <p14:creationId xmlns:p14="http://schemas.microsoft.com/office/powerpoint/2010/main" val="3905690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0" y="6221338"/>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舊建築修復再利用：頭城十三行街屋（整修前）</a:t>
            </a:r>
            <a:endParaRPr lang="zh-TW" altLang="en-US" b="1"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b="9533"/>
          <a:stretch/>
        </p:blipFill>
        <p:spPr>
          <a:xfrm>
            <a:off x="0" y="0"/>
            <a:ext cx="9144000" cy="6204247"/>
          </a:xfrm>
          <a:prstGeom prst="rect">
            <a:avLst/>
          </a:prstGeom>
        </p:spPr>
      </p:pic>
    </p:spTree>
    <p:extLst>
      <p:ext uri="{BB962C8B-B14F-4D97-AF65-F5344CB8AC3E}">
        <p14:creationId xmlns:p14="http://schemas.microsoft.com/office/powerpoint/2010/main" val="3561155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b="9284"/>
          <a:stretch/>
        </p:blipFill>
        <p:spPr>
          <a:xfrm>
            <a:off x="0" y="0"/>
            <a:ext cx="9144000" cy="6221338"/>
          </a:xfrm>
          <a:prstGeom prst="rect">
            <a:avLst/>
          </a:prstGeom>
        </p:spPr>
      </p:pic>
      <p:sp>
        <p:nvSpPr>
          <p:cNvPr id="3" name="文字方塊 2"/>
          <p:cNvSpPr txBox="1"/>
          <p:nvPr/>
        </p:nvSpPr>
        <p:spPr>
          <a:xfrm>
            <a:off x="0" y="6221338"/>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舊建築修復再利用：頭城十三行街屋（整修後）</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77959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4519"/>
            <a:ext cx="9144000" cy="6086819"/>
          </a:xfrm>
          <a:prstGeom prst="rect">
            <a:avLst/>
          </a:prstGeom>
        </p:spPr>
      </p:pic>
      <p:sp>
        <p:nvSpPr>
          <p:cNvPr id="4" name="文字方塊 3"/>
          <p:cNvSpPr txBox="1"/>
          <p:nvPr/>
        </p:nvSpPr>
        <p:spPr>
          <a:xfrm>
            <a:off x="0" y="6221338"/>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舊建築修復再利用：大溪老茶廠</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6116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b="9408"/>
          <a:stretch/>
        </p:blipFill>
        <p:spPr>
          <a:xfrm>
            <a:off x="0" y="0"/>
            <a:ext cx="9144000" cy="6212793"/>
          </a:xfrm>
          <a:prstGeom prst="rect">
            <a:avLst/>
          </a:prstGeom>
        </p:spPr>
      </p:pic>
      <p:sp>
        <p:nvSpPr>
          <p:cNvPr id="3" name="文字方塊 2"/>
          <p:cNvSpPr txBox="1"/>
          <p:nvPr/>
        </p:nvSpPr>
        <p:spPr>
          <a:xfrm>
            <a:off x="0" y="6221338"/>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舊建築修復再利用：桃園市立圖書館大湳分館（原「八德中正堂」）</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67526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0" y="6358073"/>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舊建築修復再利用：台南美術館一館（新舊建築共融）</a:t>
            </a:r>
            <a:endParaRPr lang="zh-TW" altLang="en-US" b="1"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b="7414"/>
          <a:stretch/>
        </p:blipFill>
        <p:spPr>
          <a:xfrm>
            <a:off x="0" y="0"/>
            <a:ext cx="9144000" cy="6349525"/>
          </a:xfrm>
          <a:prstGeom prst="rect">
            <a:avLst/>
          </a:prstGeom>
        </p:spPr>
      </p:pic>
    </p:spTree>
    <p:extLst>
      <p:ext uri="{BB962C8B-B14F-4D97-AF65-F5344CB8AC3E}">
        <p14:creationId xmlns:p14="http://schemas.microsoft.com/office/powerpoint/2010/main" val="3759233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0" y="6358073"/>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舊建築修復再利用：嘉義美術館（新舊建築共融）</a:t>
            </a:r>
          </a:p>
        </p:txBody>
      </p:sp>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b="7041"/>
          <a:stretch/>
        </p:blipFill>
        <p:spPr>
          <a:xfrm>
            <a:off x="0" y="0"/>
            <a:ext cx="9144000" cy="6375163"/>
          </a:xfrm>
          <a:prstGeom prst="rect">
            <a:avLst/>
          </a:prstGeom>
        </p:spPr>
      </p:pic>
    </p:spTree>
    <p:extLst>
      <p:ext uri="{BB962C8B-B14F-4D97-AF65-F5344CB8AC3E}">
        <p14:creationId xmlns:p14="http://schemas.microsoft.com/office/powerpoint/2010/main" val="2663315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t="27811"/>
          <a:stretch/>
        </p:blipFill>
        <p:spPr>
          <a:xfrm>
            <a:off x="0" y="-145278"/>
            <a:ext cx="9144000" cy="3358498"/>
          </a:xfrm>
          <a:prstGeom prst="rect">
            <a:avLst/>
          </a:prstGeom>
        </p:spPr>
      </p:pic>
      <p:sp>
        <p:nvSpPr>
          <p:cNvPr id="3" name="文字方塊 2"/>
          <p:cNvSpPr txBox="1"/>
          <p:nvPr/>
        </p:nvSpPr>
        <p:spPr>
          <a:xfrm>
            <a:off x="0" y="6434985"/>
            <a:ext cx="9144000" cy="369332"/>
          </a:xfrm>
          <a:prstGeom prst="rect">
            <a:avLst/>
          </a:prstGeom>
          <a:noFill/>
        </p:spPr>
        <p:txBody>
          <a:bodyPr wrap="square" rtlCol="0">
            <a:spAutoFit/>
          </a:bodyPr>
          <a:lstStyle/>
          <a:p>
            <a:pPr algn="ctr"/>
            <a:r>
              <a:rPr lang="zh-TW" altLang="en-US" b="1" dirty="0" smtClean="0">
                <a:latin typeface="微軟正黑體" panose="020B0604030504040204" pitchFamily="34" charset="-120"/>
                <a:ea typeface="微軟正黑體" panose="020B0604030504040204" pitchFamily="34" charset="-120"/>
              </a:rPr>
              <a:t>地域建築：浮線發想之島</a:t>
            </a:r>
            <a:endParaRPr lang="zh-TW" altLang="en-US" b="1" dirty="0">
              <a:latin typeface="微軟正黑體" panose="020B0604030504040204" pitchFamily="34" charset="-120"/>
              <a:ea typeface="微軟正黑體" panose="020B0604030504040204" pitchFamily="34" charset="-120"/>
            </a:endParaRPr>
          </a:p>
        </p:txBody>
      </p:sp>
      <p:pic>
        <p:nvPicPr>
          <p:cNvPr id="3074" name="Picture 2" descr="https://farm66.staticflickr.com/65535/51788650935_61a663b728_b.jpg"/>
          <p:cNvPicPr>
            <a:picLocks noChangeAspect="1" noChangeArrowheads="1"/>
          </p:cNvPicPr>
          <p:nvPr/>
        </p:nvPicPr>
        <p:blipFill rotWithShape="1">
          <a:blip r:embed="rId3">
            <a:extLst>
              <a:ext uri="{28A0092B-C50C-407E-A947-70E740481C1C}">
                <a14:useLocalDpi xmlns:a14="http://schemas.microsoft.com/office/drawing/2010/main" val="0"/>
              </a:ext>
            </a:extLst>
          </a:blip>
          <a:srcRect t="16542" b="31194"/>
          <a:stretch/>
        </p:blipFill>
        <p:spPr bwMode="auto">
          <a:xfrm>
            <a:off x="0" y="3213220"/>
            <a:ext cx="9144000" cy="3187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089270"/>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1004</Words>
  <Application>Microsoft Office PowerPoint</Application>
  <PresentationFormat>如螢幕大小 (4:3)</PresentationFormat>
  <Paragraphs>98</Paragraphs>
  <Slides>23</Slides>
  <Notes>3</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23</vt:i4>
      </vt:variant>
    </vt:vector>
  </HeadingPairs>
  <TitlesOfParts>
    <vt:vector size="31" baseType="lpstr">
      <vt:lpstr>微軟正黑體</vt:lpstr>
      <vt:lpstr>新細明體</vt:lpstr>
      <vt:lpstr>Arial</vt:lpstr>
      <vt:lpstr>Calibri</vt:lpstr>
      <vt:lpstr>Calibri Light</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Windows 使用者</cp:lastModifiedBy>
  <cp:revision>19</cp:revision>
  <dcterms:created xsi:type="dcterms:W3CDTF">2024-01-01T15:03:08Z</dcterms:created>
  <dcterms:modified xsi:type="dcterms:W3CDTF">2024-03-18T00:53:52Z</dcterms:modified>
</cp:coreProperties>
</file>